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 id="2147483653" r:id="rId3"/>
  </p:sldMasterIdLst>
  <p:notesMasterIdLst>
    <p:notesMasterId r:id="rId38"/>
  </p:notesMasterIdLst>
  <p:sldIdLst>
    <p:sldId id="256" r:id="rId4"/>
    <p:sldId id="261" r:id="rId5"/>
    <p:sldId id="265" r:id="rId6"/>
    <p:sldId id="273" r:id="rId7"/>
    <p:sldId id="270" r:id="rId8"/>
    <p:sldId id="275" r:id="rId9"/>
    <p:sldId id="294" r:id="rId10"/>
    <p:sldId id="291" r:id="rId11"/>
    <p:sldId id="302" r:id="rId12"/>
    <p:sldId id="293" r:id="rId13"/>
    <p:sldId id="303" r:id="rId14"/>
    <p:sldId id="305" r:id="rId15"/>
    <p:sldId id="306" r:id="rId16"/>
    <p:sldId id="307" r:id="rId17"/>
    <p:sldId id="308" r:id="rId18"/>
    <p:sldId id="309" r:id="rId19"/>
    <p:sldId id="310" r:id="rId20"/>
    <p:sldId id="312" r:id="rId21"/>
    <p:sldId id="313" r:id="rId22"/>
    <p:sldId id="314" r:id="rId23"/>
    <p:sldId id="315" r:id="rId24"/>
    <p:sldId id="316" r:id="rId25"/>
    <p:sldId id="317" r:id="rId26"/>
    <p:sldId id="318" r:id="rId27"/>
    <p:sldId id="319" r:id="rId28"/>
    <p:sldId id="320" r:id="rId29"/>
    <p:sldId id="321" r:id="rId30"/>
    <p:sldId id="311" r:id="rId31"/>
    <p:sldId id="322" r:id="rId32"/>
    <p:sldId id="323" r:id="rId33"/>
    <p:sldId id="324" r:id="rId34"/>
    <p:sldId id="272" r:id="rId35"/>
    <p:sldId id="269" r:id="rId36"/>
    <p:sldId id="262" r:id="rId37"/>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7A7BD"/>
    <a:srgbClr val="69B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95226" autoAdjust="0"/>
  </p:normalViewPr>
  <p:slideViewPr>
    <p:cSldViewPr>
      <p:cViewPr varScale="1">
        <p:scale>
          <a:sx n="143" d="100"/>
          <a:sy n="143" d="100"/>
        </p:scale>
        <p:origin x="786" y="132"/>
      </p:cViewPr>
      <p:guideLst>
        <p:guide orient="horz" pos="1620"/>
        <p:guide pos="2880"/>
      </p:guideLst>
    </p:cSldViewPr>
  </p:slideViewPr>
  <p:outlineViewPr>
    <p:cViewPr>
      <p:scale>
        <a:sx n="33" d="100"/>
        <a:sy n="33" d="100"/>
      </p:scale>
      <p:origin x="0" y="-1099"/>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B428EB-F3A7-4A96-BB1D-43FE156CDB2B}" type="datetimeFigureOut">
              <a:rPr lang="ko-KR" altLang="en-US" smtClean="0"/>
              <a:t>2019-09-11</a:t>
            </a:fld>
            <a:endParaRPr lang="ko-KR" alt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4F3882-DEFD-4E72-8E13-72C60FD89A16}" type="slidenum">
              <a:rPr lang="ko-KR" altLang="en-US" smtClean="0"/>
              <a:t>‹#›</a:t>
            </a:fld>
            <a:endParaRPr lang="ko-KR" altLang="en-US" dirty="0"/>
          </a:p>
        </p:txBody>
      </p:sp>
    </p:spTree>
    <p:extLst>
      <p:ext uri="{BB962C8B-B14F-4D97-AF65-F5344CB8AC3E}">
        <p14:creationId xmlns:p14="http://schemas.microsoft.com/office/powerpoint/2010/main" val="3256706930"/>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879812" y="1923678"/>
            <a:ext cx="3384376" cy="1048242"/>
          </a:xfrm>
          <a:prstGeom prst="rect">
            <a:avLst/>
          </a:prstGeom>
        </p:spPr>
        <p:txBody>
          <a:bodyPr anchor="ctr"/>
          <a:lstStyle>
            <a:lvl1pPr marL="0" indent="0" algn="ctr">
              <a:lnSpc>
                <a:spcPct val="100000"/>
              </a:lnSpc>
              <a:buNone/>
              <a:defRPr sz="3600" b="1" baseline="0">
                <a:solidFill>
                  <a:schemeClr val="accent1"/>
                </a:solidFill>
                <a:latin typeface="+mn-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2879664" y="3003798"/>
            <a:ext cx="3384376" cy="481178"/>
          </a:xfrm>
          <a:prstGeom prst="rect">
            <a:avLst/>
          </a:prstGeom>
        </p:spPr>
        <p:txBody>
          <a:bodyPr anchor="ctr"/>
          <a:lstStyle>
            <a:lvl1pPr marL="0" indent="0" algn="ctr" fontAlgn="auto">
              <a:lnSpc>
                <a:spcPct val="100000"/>
              </a:lnSpc>
              <a:spcBef>
                <a:spcPts val="0"/>
              </a:spcBef>
              <a:spcAft>
                <a:spcPts val="0"/>
              </a:spcAft>
              <a:buNone/>
              <a:defRPr sz="1200" b="1" baseline="0">
                <a:solidFill>
                  <a:schemeClr val="accent1"/>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
        <p:nvSpPr>
          <p:cNvPr id="3" name="Oval 2"/>
          <p:cNvSpPr/>
          <p:nvPr userDrawn="1"/>
        </p:nvSpPr>
        <p:spPr>
          <a:xfrm>
            <a:off x="2979198" y="996200"/>
            <a:ext cx="3240360" cy="3240360"/>
          </a:xfrm>
          <a:prstGeom prst="ellipse">
            <a:avLst/>
          </a:prstGeom>
          <a:noFill/>
          <a:ln w="158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2483768" y="303498"/>
            <a:ext cx="1944216" cy="45365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4676775" y="303498"/>
            <a:ext cx="1944216" cy="45365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20389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4247964" y="339502"/>
            <a:ext cx="1944216" cy="446449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6444448" y="2774906"/>
            <a:ext cx="2304016" cy="202909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395536" y="2774906"/>
            <a:ext cx="3600160" cy="202909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99681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7" name="Right Triangle 6"/>
          <p:cNvSpPr/>
          <p:nvPr userDrawn="1"/>
        </p:nvSpPr>
        <p:spPr>
          <a:xfrm rot="10800000">
            <a:off x="6804000" y="1"/>
            <a:ext cx="2340000" cy="23400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Picture Placeholder 2"/>
          <p:cNvSpPr>
            <a:spLocks noGrp="1"/>
          </p:cNvSpPr>
          <p:nvPr>
            <p:ph type="pic" idx="1" hasCustomPrompt="1"/>
          </p:nvPr>
        </p:nvSpPr>
        <p:spPr>
          <a:xfrm>
            <a:off x="5424595" y="286544"/>
            <a:ext cx="2160000" cy="2160000"/>
          </a:xfrm>
          <a:prstGeom prst="diamond">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0" hasCustomPrompt="1"/>
          </p:nvPr>
        </p:nvSpPr>
        <p:spPr>
          <a:xfrm>
            <a:off x="4260726" y="1476772"/>
            <a:ext cx="2160000" cy="2160000"/>
          </a:xfrm>
          <a:prstGeom prst="diamond">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1" hasCustomPrompt="1"/>
          </p:nvPr>
        </p:nvSpPr>
        <p:spPr>
          <a:xfrm>
            <a:off x="5424595" y="2662808"/>
            <a:ext cx="2160000" cy="2160000"/>
          </a:xfrm>
          <a:prstGeom prst="diamond">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2" hasCustomPrompt="1"/>
          </p:nvPr>
        </p:nvSpPr>
        <p:spPr>
          <a:xfrm>
            <a:off x="6588464" y="1476772"/>
            <a:ext cx="2160000" cy="2160000"/>
          </a:xfrm>
          <a:prstGeom prst="diamond">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Right Triangle 13"/>
          <p:cNvSpPr/>
          <p:nvPr userDrawn="1"/>
        </p:nvSpPr>
        <p:spPr>
          <a:xfrm>
            <a:off x="0" y="2803500"/>
            <a:ext cx="2340000" cy="23400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821026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5" name="Picture Placeholder 2"/>
          <p:cNvSpPr>
            <a:spLocks noGrp="1"/>
          </p:cNvSpPr>
          <p:nvPr>
            <p:ph type="pic" idx="14" hasCustomPrompt="1"/>
          </p:nvPr>
        </p:nvSpPr>
        <p:spPr>
          <a:xfrm>
            <a:off x="2591944" y="0"/>
            <a:ext cx="1980056" cy="173878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6" hasCustomPrompt="1"/>
          </p:nvPr>
        </p:nvSpPr>
        <p:spPr>
          <a:xfrm>
            <a:off x="4752184" y="0"/>
            <a:ext cx="1980056" cy="173878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7" hasCustomPrompt="1"/>
          </p:nvPr>
        </p:nvSpPr>
        <p:spPr>
          <a:xfrm>
            <a:off x="6912424" y="0"/>
            <a:ext cx="1980056" cy="173878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8" hasCustomPrompt="1"/>
          </p:nvPr>
        </p:nvSpPr>
        <p:spPr>
          <a:xfrm>
            <a:off x="2591944" y="3404720"/>
            <a:ext cx="1980056" cy="173878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9" hasCustomPrompt="1"/>
          </p:nvPr>
        </p:nvSpPr>
        <p:spPr>
          <a:xfrm>
            <a:off x="4752184" y="3404720"/>
            <a:ext cx="1980056" cy="173878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20" hasCustomPrompt="1"/>
          </p:nvPr>
        </p:nvSpPr>
        <p:spPr>
          <a:xfrm>
            <a:off x="6912424" y="3404720"/>
            <a:ext cx="1980056" cy="173878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9563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2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2787774"/>
            <a:ext cx="9144000" cy="23557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pic>
        <p:nvPicPr>
          <p:cNvPr id="6" name="Picture 2" descr="D:\Fullppt\005-PNG이미지\노트북.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635896" y="1095375"/>
            <a:ext cx="6011911" cy="3057758"/>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5283453" y="1491630"/>
            <a:ext cx="2834003" cy="211421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76493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accent2"/>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200" b="0" baseline="0">
                <a:solidFill>
                  <a:schemeClr val="bg1"/>
                </a:solidFill>
                <a:latin typeface="+mn-lt"/>
                <a:cs typeface="Arial" pitchFamily="34" charset="0"/>
              </a:defRPr>
            </a:lvl1pPr>
          </a:lstStyle>
          <a:p>
            <a:pPr lvl="0"/>
            <a:r>
              <a:rPr lang="en-US" altLang="ko-KR" dirty="0"/>
              <a:t>Insert the title of your subtitle Here</a:t>
            </a:r>
          </a:p>
        </p:txBody>
      </p:sp>
      <p:pic>
        <p:nvPicPr>
          <p:cNvPr id="5" name="Picture 2" descr="D:\KBM-정애\014-Fullppt\PNG이미지\모니터.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11560" y="1286352"/>
            <a:ext cx="3672408" cy="366166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2" hasCustomPrompt="1"/>
          </p:nvPr>
        </p:nvSpPr>
        <p:spPr>
          <a:xfrm>
            <a:off x="771161" y="1446782"/>
            <a:ext cx="3325137" cy="2323794"/>
          </a:xfrm>
          <a:prstGeom prst="rect">
            <a:avLst/>
          </a:prstGeom>
          <a:solidFill>
            <a:schemeClr val="bg1">
              <a:lumMod val="95000"/>
            </a:schemeClr>
          </a:solidFill>
        </p:spPr>
        <p:txBody>
          <a:bodyPr anchor="ctr"/>
          <a:lstStyle>
            <a:lvl1pPr marL="0" indent="0" algn="ctr">
              <a:buNone/>
              <a:defRPr sz="14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615967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5" name="Rectangle 4"/>
          <p:cNvSpPr/>
          <p:nvPr userDrawn="1"/>
        </p:nvSpPr>
        <p:spPr>
          <a:xfrm>
            <a:off x="4572000" y="0"/>
            <a:ext cx="4572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6" name="Group 5"/>
          <p:cNvGrpSpPr/>
          <p:nvPr userDrawn="1"/>
        </p:nvGrpSpPr>
        <p:grpSpPr>
          <a:xfrm>
            <a:off x="3377124" y="506011"/>
            <a:ext cx="2376264" cy="4104459"/>
            <a:chOff x="2627784" y="1825002"/>
            <a:chExt cx="1198166" cy="2069560"/>
          </a:xfrm>
        </p:grpSpPr>
        <p:sp>
          <p:nvSpPr>
            <p:cNvPr id="7" name="Rounded Rectangle 6"/>
            <p:cNvSpPr/>
            <p:nvPr/>
          </p:nvSpPr>
          <p:spPr>
            <a:xfrm>
              <a:off x="2627784" y="1825002"/>
              <a:ext cx="1198166" cy="206956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Rectangle 7"/>
            <p:cNvSpPr/>
            <p:nvPr/>
          </p:nvSpPr>
          <p:spPr>
            <a:xfrm>
              <a:off x="3155241" y="1922844"/>
              <a:ext cx="143251" cy="27666"/>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9" name="Group 8"/>
            <p:cNvGrpSpPr/>
            <p:nvPr/>
          </p:nvGrpSpPr>
          <p:grpSpPr>
            <a:xfrm>
              <a:off x="3168829" y="3704452"/>
              <a:ext cx="116076" cy="127684"/>
              <a:chOff x="2453209" y="5151638"/>
              <a:chExt cx="191820" cy="211002"/>
            </a:xfrm>
          </p:grpSpPr>
          <p:sp>
            <p:nvSpPr>
              <p:cNvPr id="12" name="Oval 11"/>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Rounded Rectangle 12"/>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sp>
        <p:nvSpPr>
          <p:cNvPr id="14" name="Picture Placeholder 2"/>
          <p:cNvSpPr>
            <a:spLocks noGrp="1"/>
          </p:cNvSpPr>
          <p:nvPr>
            <p:ph type="pic" idx="12" hasCustomPrompt="1"/>
          </p:nvPr>
        </p:nvSpPr>
        <p:spPr>
          <a:xfrm>
            <a:off x="3526032" y="843558"/>
            <a:ext cx="2091935" cy="329854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15554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2843808" y="0"/>
            <a:ext cx="6300192"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Rectangle 5"/>
          <p:cNvSpPr/>
          <p:nvPr userDrawn="1"/>
        </p:nvSpPr>
        <p:spPr>
          <a:xfrm>
            <a:off x="0" y="0"/>
            <a:ext cx="284380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1792622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467544" y="0"/>
            <a:ext cx="3312368" cy="134761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467544" y="3795886"/>
            <a:ext cx="3312368" cy="134761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Rectangle 6"/>
          <p:cNvSpPr/>
          <p:nvPr userDrawn="1"/>
        </p:nvSpPr>
        <p:spPr>
          <a:xfrm>
            <a:off x="467544" y="1491630"/>
            <a:ext cx="3312368" cy="2160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2472415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rgbClr val="57A7BD"/>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775634"/>
            <a:ext cx="9144000" cy="576063"/>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351698"/>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4" name="Picture 2" descr="G:\002-KIMS BUSINESS\007-02-Googleslidesppt\02-GSppt-Contents-Kim\20170429\02-\item01.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985165" y="357831"/>
            <a:ext cx="3101574" cy="341942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3"/>
          <p:cNvSpPr/>
          <p:nvPr userDrawn="1"/>
        </p:nvSpPr>
        <p:spPr>
          <a:xfrm rot="2539017">
            <a:off x="-150396" y="312859"/>
            <a:ext cx="1311499" cy="276834"/>
          </a:xfrm>
          <a:custGeom>
            <a:avLst/>
            <a:gdLst/>
            <a:ahLst/>
            <a:cxnLst/>
            <a:rect l="l" t="t" r="r" b="b"/>
            <a:pathLst>
              <a:path w="1311499" h="276834">
                <a:moveTo>
                  <a:pt x="0" y="168822"/>
                </a:moveTo>
                <a:lnTo>
                  <a:pt x="1257493" y="168822"/>
                </a:lnTo>
                <a:cubicBezTo>
                  <a:pt x="1287320" y="168822"/>
                  <a:pt x="1311499" y="193001"/>
                  <a:pt x="1311499" y="222828"/>
                </a:cubicBezTo>
                <a:cubicBezTo>
                  <a:pt x="1311499" y="252655"/>
                  <a:pt x="1287320" y="276834"/>
                  <a:pt x="1257493" y="276834"/>
                </a:cubicBezTo>
                <a:lnTo>
                  <a:pt x="98341" y="276834"/>
                </a:lnTo>
                <a:close/>
                <a:moveTo>
                  <a:pt x="13263" y="108012"/>
                </a:moveTo>
                <a:lnTo>
                  <a:pt x="131896" y="0"/>
                </a:lnTo>
                <a:lnTo>
                  <a:pt x="990679" y="0"/>
                </a:lnTo>
                <a:cubicBezTo>
                  <a:pt x="1020506" y="0"/>
                  <a:pt x="1044685" y="24179"/>
                  <a:pt x="1044685" y="54006"/>
                </a:cubicBezTo>
                <a:cubicBezTo>
                  <a:pt x="1044685" y="83833"/>
                  <a:pt x="1020506" y="108012"/>
                  <a:pt x="990679" y="108012"/>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7"/>
          <p:cNvSpPr/>
          <p:nvPr userDrawn="1"/>
        </p:nvSpPr>
        <p:spPr>
          <a:xfrm rot="2539017">
            <a:off x="7980742" y="4555158"/>
            <a:ext cx="1313980" cy="276835"/>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2477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Layout">
    <p:bg>
      <p:bgPr>
        <a:solidFill>
          <a:schemeClr val="accent2"/>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707904" y="2253238"/>
            <a:ext cx="5436096" cy="473576"/>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3707904" y="2726814"/>
            <a:ext cx="5436096"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grpSp>
        <p:nvGrpSpPr>
          <p:cNvPr id="4" name="Group 3"/>
          <p:cNvGrpSpPr/>
          <p:nvPr userDrawn="1"/>
        </p:nvGrpSpPr>
        <p:grpSpPr>
          <a:xfrm>
            <a:off x="1359273" y="1356135"/>
            <a:ext cx="2420639" cy="2425386"/>
            <a:chOff x="894913" y="1065128"/>
            <a:chExt cx="2420639" cy="2425386"/>
          </a:xfrm>
        </p:grpSpPr>
        <p:pic>
          <p:nvPicPr>
            <p:cNvPr id="5" name="Picture 4" descr="G:\002-KIMS BUSINESS\007-02-Googleslidesppt\02-GSppt-Contents-Kim\20170429\02-\item02.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4000" contrast="40000"/>
                      </a14:imgEffect>
                    </a14:imgLayer>
                  </a14:imgProps>
                </a:ext>
                <a:ext uri="{28A0092B-C50C-407E-A947-70E740481C1C}">
                  <a14:useLocalDpi xmlns:a14="http://schemas.microsoft.com/office/drawing/2010/main"/>
                </a:ext>
              </a:extLst>
            </a:blip>
            <a:srcRect/>
            <a:stretch>
              <a:fillRect/>
            </a:stretch>
          </p:blipFill>
          <p:spPr bwMode="auto">
            <a:xfrm rot="5004758">
              <a:off x="963129" y="1820488"/>
              <a:ext cx="1630218" cy="17098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G:\002-KIMS BUSINESS\007-02-Googleslidesppt\02-GSppt-Contents-Kim\20170429\02-\item02.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18569023">
              <a:off x="1645526" y="1354124"/>
              <a:ext cx="1630218" cy="1709834"/>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1115616" y="1539635"/>
              <a:ext cx="1616891" cy="16168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4" descr="G:\002-KIMS BUSINESS\007-02-Googleslidesppt\02-GSppt-Contents-Kim\20170429\02-\item02.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4000" contrast="40000"/>
                      </a14:imgEffect>
                    </a14:imgLayer>
                  </a14:imgProps>
                </a:ext>
                <a:ext uri="{28A0092B-C50C-407E-A947-70E740481C1C}">
                  <a14:useLocalDpi xmlns:a14="http://schemas.microsoft.com/office/drawing/2010/main"/>
                </a:ext>
              </a:extLst>
            </a:blip>
            <a:srcRect/>
            <a:stretch>
              <a:fillRect/>
            </a:stretch>
          </p:blipFill>
          <p:spPr bwMode="auto">
            <a:xfrm rot="13475233">
              <a:off x="894913" y="1065128"/>
              <a:ext cx="1630218" cy="170983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3823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End Slide Layout">
    <p:bg>
      <p:bgPr>
        <a:solidFill>
          <a:srgbClr val="57A7BD"/>
        </a:solidFill>
        <a:effectLst/>
      </p:bgPr>
    </p:bg>
    <p:spTree>
      <p:nvGrpSpPr>
        <p:cNvPr id="1" name=""/>
        <p:cNvGrpSpPr/>
        <p:nvPr/>
      </p:nvGrpSpPr>
      <p:grpSpPr>
        <a:xfrm>
          <a:off x="0" y="0"/>
          <a:ext cx="0" cy="0"/>
          <a:chOff x="0" y="0"/>
          <a:chExt cx="0" cy="0"/>
        </a:xfrm>
      </p:grpSpPr>
      <p:sp>
        <p:nvSpPr>
          <p:cNvPr id="5" name="Rounded Rectangle 3"/>
          <p:cNvSpPr/>
          <p:nvPr userDrawn="1"/>
        </p:nvSpPr>
        <p:spPr>
          <a:xfrm rot="2539017">
            <a:off x="-150396" y="312859"/>
            <a:ext cx="1311499" cy="276834"/>
          </a:xfrm>
          <a:custGeom>
            <a:avLst/>
            <a:gdLst/>
            <a:ahLst/>
            <a:cxnLst/>
            <a:rect l="l" t="t" r="r" b="b"/>
            <a:pathLst>
              <a:path w="1311499" h="276834">
                <a:moveTo>
                  <a:pt x="0" y="168822"/>
                </a:moveTo>
                <a:lnTo>
                  <a:pt x="1257493" y="168822"/>
                </a:lnTo>
                <a:cubicBezTo>
                  <a:pt x="1287320" y="168822"/>
                  <a:pt x="1311499" y="193001"/>
                  <a:pt x="1311499" y="222828"/>
                </a:cubicBezTo>
                <a:cubicBezTo>
                  <a:pt x="1311499" y="252655"/>
                  <a:pt x="1287320" y="276834"/>
                  <a:pt x="1257493" y="276834"/>
                </a:cubicBezTo>
                <a:lnTo>
                  <a:pt x="98341" y="276834"/>
                </a:lnTo>
                <a:close/>
                <a:moveTo>
                  <a:pt x="13263" y="108012"/>
                </a:moveTo>
                <a:lnTo>
                  <a:pt x="131896" y="0"/>
                </a:lnTo>
                <a:lnTo>
                  <a:pt x="990679" y="0"/>
                </a:lnTo>
                <a:cubicBezTo>
                  <a:pt x="1020506" y="0"/>
                  <a:pt x="1044685" y="24179"/>
                  <a:pt x="1044685" y="54006"/>
                </a:cubicBezTo>
                <a:cubicBezTo>
                  <a:pt x="1044685" y="83833"/>
                  <a:pt x="1020506" y="108012"/>
                  <a:pt x="990679" y="108012"/>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7"/>
          <p:cNvSpPr/>
          <p:nvPr userDrawn="1"/>
        </p:nvSpPr>
        <p:spPr>
          <a:xfrm rot="2539017">
            <a:off x="7980742" y="4555158"/>
            <a:ext cx="1313980" cy="276835"/>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2691166" y="319499"/>
            <a:ext cx="4378671" cy="4443349"/>
            <a:chOff x="2987824" y="255370"/>
            <a:chExt cx="3658591" cy="3712633"/>
          </a:xfrm>
        </p:grpSpPr>
        <p:sp>
          <p:nvSpPr>
            <p:cNvPr id="16" name="Rounded Rectangle 7"/>
            <p:cNvSpPr/>
            <p:nvPr userDrawn="1"/>
          </p:nvSpPr>
          <p:spPr>
            <a:xfrm rot="2743412">
              <a:off x="2570129" y="839249"/>
              <a:ext cx="1479455" cy="311698"/>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3"/>
            <p:cNvSpPr/>
            <p:nvPr userDrawn="1"/>
          </p:nvSpPr>
          <p:spPr>
            <a:xfrm rot="2588287">
              <a:off x="4911045" y="3207276"/>
              <a:ext cx="1476662" cy="311697"/>
            </a:xfrm>
            <a:custGeom>
              <a:avLst/>
              <a:gdLst/>
              <a:ahLst/>
              <a:cxnLst/>
              <a:rect l="l" t="t" r="r" b="b"/>
              <a:pathLst>
                <a:path w="1311499" h="276834">
                  <a:moveTo>
                    <a:pt x="0" y="168822"/>
                  </a:moveTo>
                  <a:lnTo>
                    <a:pt x="1257493" y="168822"/>
                  </a:lnTo>
                  <a:cubicBezTo>
                    <a:pt x="1287320" y="168822"/>
                    <a:pt x="1311499" y="193001"/>
                    <a:pt x="1311499" y="222828"/>
                  </a:cubicBezTo>
                  <a:cubicBezTo>
                    <a:pt x="1311499" y="252655"/>
                    <a:pt x="1287320" y="276834"/>
                    <a:pt x="1257493" y="276834"/>
                  </a:cubicBezTo>
                  <a:lnTo>
                    <a:pt x="98341" y="276834"/>
                  </a:lnTo>
                  <a:close/>
                  <a:moveTo>
                    <a:pt x="13263" y="108012"/>
                  </a:moveTo>
                  <a:lnTo>
                    <a:pt x="131896" y="0"/>
                  </a:lnTo>
                  <a:lnTo>
                    <a:pt x="990679" y="0"/>
                  </a:lnTo>
                  <a:cubicBezTo>
                    <a:pt x="1020506" y="0"/>
                    <a:pt x="1044685" y="24179"/>
                    <a:pt x="1044685" y="54006"/>
                  </a:cubicBezTo>
                  <a:cubicBezTo>
                    <a:pt x="1044685" y="83833"/>
                    <a:pt x="1020506" y="108012"/>
                    <a:pt x="990679" y="108012"/>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2987824" y="302237"/>
              <a:ext cx="3658591" cy="3665766"/>
              <a:chOff x="894913" y="1065128"/>
              <a:chExt cx="2420639" cy="2425386"/>
            </a:xfrm>
          </p:grpSpPr>
          <p:pic>
            <p:nvPicPr>
              <p:cNvPr id="8" name="Picture 7" descr="G:\002-KIMS BUSINESS\007-02-Googleslidesppt\02-GSppt-Contents-Kim\20170429\02-\item02.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4000" contrast="40000"/>
                        </a14:imgEffect>
                      </a14:imgLayer>
                    </a14:imgProps>
                  </a:ext>
                  <a:ext uri="{28A0092B-C50C-407E-A947-70E740481C1C}">
                    <a14:useLocalDpi xmlns:a14="http://schemas.microsoft.com/office/drawing/2010/main"/>
                  </a:ext>
                </a:extLst>
              </a:blip>
              <a:srcRect/>
              <a:stretch>
                <a:fillRect/>
              </a:stretch>
            </p:blipFill>
            <p:spPr bwMode="auto">
              <a:xfrm rot="5004758">
                <a:off x="963129" y="1820488"/>
                <a:ext cx="1630218" cy="17098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002-KIMS BUSINESS\007-02-Googleslidesppt\02-GSppt-Contents-Kim\20170429\02-\item02.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18569023">
                <a:off x="1645526" y="1354124"/>
                <a:ext cx="1630218" cy="1709834"/>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1115616" y="1539635"/>
                <a:ext cx="1616891" cy="16168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4" descr="G:\002-KIMS BUSINESS\007-02-Googleslidesppt\02-GSppt-Contents-Kim\20170429\02-\item02.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4000" contrast="40000"/>
                        </a14:imgEffect>
                      </a14:imgLayer>
                    </a14:imgProps>
                  </a:ext>
                  <a:ext uri="{28A0092B-C50C-407E-A947-70E740481C1C}">
                    <a14:useLocalDpi xmlns:a14="http://schemas.microsoft.com/office/drawing/2010/main"/>
                  </a:ext>
                </a:extLst>
              </a:blip>
              <a:srcRect/>
              <a:stretch>
                <a:fillRect/>
              </a:stretch>
            </p:blipFill>
            <p:spPr bwMode="auto">
              <a:xfrm rot="13475233">
                <a:off x="894913" y="1065128"/>
                <a:ext cx="1630218" cy="1709834"/>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Oval 18"/>
            <p:cNvSpPr/>
            <p:nvPr userDrawn="1"/>
          </p:nvSpPr>
          <p:spPr>
            <a:xfrm>
              <a:off x="3452395" y="1155308"/>
              <a:ext cx="2188355" cy="2188355"/>
            </a:xfrm>
            <a:prstGeom prst="ellipse">
              <a:avLst/>
            </a:prstGeom>
            <a:noFill/>
            <a:ln w="158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Placeholder 9"/>
          <p:cNvSpPr>
            <a:spLocks noGrp="1"/>
          </p:cNvSpPr>
          <p:nvPr>
            <p:ph type="body" sz="quarter" idx="10" hasCustomPrompt="1"/>
          </p:nvPr>
        </p:nvSpPr>
        <p:spPr>
          <a:xfrm>
            <a:off x="3392288" y="2283718"/>
            <a:ext cx="2359424" cy="576063"/>
          </a:xfrm>
          <a:prstGeom prst="rect">
            <a:avLst/>
          </a:prstGeom>
        </p:spPr>
        <p:txBody>
          <a:bodyPr anchor="ctr"/>
          <a:lstStyle>
            <a:lvl1pPr marL="0" indent="0" algn="ctr">
              <a:buNone/>
              <a:defRPr sz="3600" b="1" baseline="0">
                <a:solidFill>
                  <a:schemeClr val="accent1"/>
                </a:solidFill>
                <a:latin typeface="+mj-lt"/>
                <a:cs typeface="Arial" pitchFamily="34" charset="0"/>
              </a:defRPr>
            </a:lvl1pPr>
          </a:lstStyle>
          <a:p>
            <a:pPr lvl="0"/>
            <a:r>
              <a:rPr lang="en-US" altLang="ko-KR" dirty="0"/>
              <a:t>Welcome!!</a:t>
            </a:r>
          </a:p>
        </p:txBody>
      </p:sp>
      <p:sp>
        <p:nvSpPr>
          <p:cNvPr id="11" name="Text Placeholder 9"/>
          <p:cNvSpPr>
            <a:spLocks noGrp="1"/>
          </p:cNvSpPr>
          <p:nvPr>
            <p:ph type="body" sz="quarter" idx="11" hasCustomPrompt="1"/>
          </p:nvPr>
        </p:nvSpPr>
        <p:spPr>
          <a:xfrm>
            <a:off x="3392140" y="2859781"/>
            <a:ext cx="2359424" cy="576065"/>
          </a:xfrm>
          <a:prstGeom prst="rect">
            <a:avLst/>
          </a:prstGeom>
        </p:spPr>
        <p:txBody>
          <a:bodyPr anchor="ctr"/>
          <a:lstStyle>
            <a:lvl1pPr marL="0" indent="0" algn="ctr">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21661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2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69462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123478"/>
            <a:ext cx="8820472"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323528" y="699542"/>
            <a:ext cx="8820472" cy="288032"/>
          </a:xfrm>
          <a:prstGeom prst="rect">
            <a:avLst/>
          </a:prstGeom>
        </p:spPr>
        <p:txBody>
          <a:bodyPr anchor="ctr"/>
          <a:lstStyle>
            <a:lvl1pPr marL="0" indent="0" algn="l">
              <a:buNone/>
              <a:defRPr sz="12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직사각형 1">
            <a:extLst>
              <a:ext uri="{FF2B5EF4-FFF2-40B4-BE49-F238E27FC236}">
                <a16:creationId xmlns:a16="http://schemas.microsoft.com/office/drawing/2014/main" id="{97845489-B228-40CA-99BD-CBA41EE6F99E}"/>
              </a:ext>
            </a:extLst>
          </p:cNvPr>
          <p:cNvSpPr/>
          <p:nvPr userDrawn="1"/>
        </p:nvSpPr>
        <p:spPr>
          <a:xfrm>
            <a:off x="0" y="1059582"/>
            <a:ext cx="9144000" cy="40839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619672" y="123478"/>
            <a:ext cx="7524328"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1619672" y="699542"/>
            <a:ext cx="7524328" cy="288032"/>
          </a:xfrm>
          <a:prstGeom prst="rect">
            <a:avLst/>
          </a:prstGeom>
        </p:spPr>
        <p:txBody>
          <a:bodyPr anchor="ctr"/>
          <a:lstStyle>
            <a:lvl1pPr marL="0" indent="0" algn="l">
              <a:buNone/>
              <a:defRPr sz="12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07418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3563888" y="627534"/>
            <a:ext cx="1296144" cy="1296144"/>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3563888" y="2031690"/>
            <a:ext cx="1296144" cy="1296144"/>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3563888" y="3435846"/>
            <a:ext cx="1296144" cy="1296144"/>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6077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0"/>
            <a:ext cx="9144000" cy="5143500"/>
          </a:xfrm>
          <a:prstGeom prst="rect">
            <a:avLst/>
          </a:prstGeom>
          <a:solidFill>
            <a:schemeClr val="bg1">
              <a:lumMod val="95000"/>
            </a:schemeClr>
          </a:solidFill>
        </p:spPr>
        <p:txBody>
          <a:bodyPr tIns="540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0740028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1" r:id="rId2"/>
    <p:sldLayoutId id="2147483652" r:id="rId3"/>
    <p:sldLayoutId id="2147483660" r:id="rId4"/>
    <p:sldLayoutId id="2147483662" r:id="rId5"/>
    <p:sldLayoutId id="2147483665" r:id="rId6"/>
    <p:sldLayoutId id="2147483666" r:id="rId7"/>
    <p:sldLayoutId id="2147483663" r:id="rId8"/>
    <p:sldLayoutId id="2147483664" r:id="rId9"/>
    <p:sldLayoutId id="2147483667" r:id="rId10"/>
    <p:sldLayoutId id="2147483668" r:id="rId11"/>
    <p:sldLayoutId id="2147483655" r:id="rId12"/>
    <p:sldLayoutId id="2147483669" r:id="rId13"/>
    <p:sldLayoutId id="2147483670" r:id="rId14"/>
    <p:sldLayoutId id="2147483671" r:id="rId15"/>
    <p:sldLayoutId id="2147483656" r:id="rId16"/>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6" Type="http://schemas.openxmlformats.org/officeDocument/2006/relationships/image" Target="../media/image42.png"/><Relationship Id="rId5" Type="http://schemas.microsoft.com/office/2007/relationships/hdphoto" Target="../media/hdphoto4.wdp"/><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14.xml"/><Relationship Id="rId6" Type="http://schemas.openxmlformats.org/officeDocument/2006/relationships/image" Target="../media/image43.png"/><Relationship Id="rId5" Type="http://schemas.microsoft.com/office/2007/relationships/hdphoto" Target="../media/hdphoto4.wdp"/><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2.xml"/><Relationship Id="rId5" Type="http://schemas.openxmlformats.org/officeDocument/2006/relationships/image" Target="../media/image68.jpeg"/><Relationship Id="rId4" Type="http://schemas.openxmlformats.org/officeDocument/2006/relationships/image" Target="../media/image6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7"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pPr lvl="0"/>
            <a:r>
              <a:rPr lang="cs-CZ" altLang="ko-KR" cap="all" dirty="0"/>
              <a:t>A </a:t>
            </a:r>
            <a:r>
              <a:rPr lang="en-US" altLang="ko-KR" cap="all" dirty="0"/>
              <a:t>Program for planning </a:t>
            </a:r>
          </a:p>
          <a:p>
            <a:pPr lvl="0"/>
            <a:r>
              <a:rPr lang="en-US" altLang="ko-KR" cap="all" dirty="0"/>
              <a:t>and maintenance management</a:t>
            </a:r>
          </a:p>
        </p:txBody>
      </p:sp>
      <p:pic>
        <p:nvPicPr>
          <p:cNvPr id="9" name="Obrázek 8">
            <a:extLst>
              <a:ext uri="{FF2B5EF4-FFF2-40B4-BE49-F238E27FC236}">
                <a16:creationId xmlns:a16="http://schemas.microsoft.com/office/drawing/2014/main" id="{BAC3CE28-B731-40E7-B0A7-CFDAE209B4AD}"/>
              </a:ext>
            </a:extLst>
          </p:cNvPr>
          <p:cNvPicPr>
            <a:picLocks noChangeAspect="1"/>
          </p:cNvPicPr>
          <p:nvPr/>
        </p:nvPicPr>
        <p:blipFill>
          <a:blip r:embed="rId2">
            <a:alphaModFix amt="85000"/>
            <a:extLst>
              <a:ext uri="{28A0092B-C50C-407E-A947-70E740481C1C}">
                <a14:useLocalDpi xmlns:a14="http://schemas.microsoft.com/office/drawing/2010/main"/>
              </a:ext>
            </a:extLst>
          </a:blip>
          <a:stretch>
            <a:fillRect/>
          </a:stretch>
        </p:blipFill>
        <p:spPr>
          <a:xfrm>
            <a:off x="2123728" y="1851670"/>
            <a:ext cx="5057254" cy="1067181"/>
          </a:xfrm>
          <a:prstGeom prst="rect">
            <a:avLst/>
          </a:prstGeom>
        </p:spPr>
      </p:pic>
      <p:sp>
        <p:nvSpPr>
          <p:cNvPr id="10" name="Text Placeholder 3">
            <a:extLst>
              <a:ext uri="{FF2B5EF4-FFF2-40B4-BE49-F238E27FC236}">
                <a16:creationId xmlns:a16="http://schemas.microsoft.com/office/drawing/2014/main" id="{F37F0FD6-149D-4CE5-926F-2F62DB05468F}"/>
              </a:ext>
            </a:extLst>
          </p:cNvPr>
          <p:cNvSpPr txBox="1">
            <a:spLocks/>
          </p:cNvSpPr>
          <p:nvPr/>
        </p:nvSpPr>
        <p:spPr>
          <a:xfrm>
            <a:off x="2885761" y="4587974"/>
            <a:ext cx="3384376" cy="481178"/>
          </a:xfrm>
          <a:prstGeom prst="rect">
            <a:avLst/>
          </a:prstGeom>
        </p:spPr>
        <p:txBody>
          <a:bodyPr anchor="ctr"/>
          <a:lstStyle>
            <a:lvl1pPr marL="0" indent="0" algn="ctr" defTabSz="914400" rtl="0" eaLnBrk="1" fontAlgn="auto" latinLnBrk="1" hangingPunct="1">
              <a:lnSpc>
                <a:spcPct val="100000"/>
              </a:lnSpc>
              <a:spcBef>
                <a:spcPts val="0"/>
              </a:spcBef>
              <a:spcAft>
                <a:spcPts val="0"/>
              </a:spcAft>
              <a:buFont typeface="Arial" pitchFamily="34" charset="0"/>
              <a:buNone/>
              <a:defRPr sz="1200" b="1" kern="1200" baseline="0">
                <a:solidFill>
                  <a:schemeClr val="accent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cs-CZ" altLang="ko-KR" sz="1400" dirty="0">
                <a:solidFill>
                  <a:srgbClr val="FFFFFF"/>
                </a:solidFill>
              </a:rPr>
              <a:t>WWW.PROFYLAX.CZ</a:t>
            </a:r>
          </a:p>
        </p:txBody>
      </p:sp>
    </p:spTree>
    <p:extLst>
      <p:ext uri="{BB962C8B-B14F-4D97-AF65-F5344CB8AC3E}">
        <p14:creationId xmlns:p14="http://schemas.microsoft.com/office/powerpoint/2010/main" val="297184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
                                            <p:txEl>
                                              <p:pRg st="0" end="0"/>
                                            </p:txEl>
                                          </p:spTgt>
                                        </p:tgtEl>
                                      </p:cBhvr>
                                    </p:animEffect>
                                    <p:animScale>
                                      <p:cBhvr>
                                        <p:cTn id="7" dur="250" autoRev="1" fill="hold"/>
                                        <p:tgtEl>
                                          <p:spTgt spid="4">
                                            <p:txEl>
                                              <p:pRg st="0" end="0"/>
                                            </p:txEl>
                                          </p:spTgt>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4">
                                            <p:txEl>
                                              <p:pRg st="1" end="1"/>
                                            </p:txEl>
                                          </p:spTgt>
                                        </p:tgtEl>
                                      </p:cBhvr>
                                    </p:animEffect>
                                    <p:animScale>
                                      <p:cBhvr>
                                        <p:cTn id="10" dur="250" autoRev="1" fill="hold"/>
                                        <p:tgtEl>
                                          <p:spTgt spid="4">
                                            <p:txEl>
                                              <p:pRg st="1" end="1"/>
                                            </p:txEl>
                                          </p:spTgt>
                                        </p:tgtEl>
                                      </p:cBhvr>
                                      <p:by x="105000" y="105000"/>
                                    </p:animScale>
                                  </p:childTnLst>
                                </p:cTn>
                              </p:par>
                            </p:childTnLst>
                          </p:cTn>
                        </p:par>
                        <p:par>
                          <p:cTn id="11" fill="hold">
                            <p:stCondLst>
                              <p:cond delay="500"/>
                            </p:stCondLst>
                            <p:childTnLst>
                              <p:par>
                                <p:cTn id="12" presetID="26" presetClass="emph" presetSubtype="0" fill="hold" grpId="0" nodeType="afterEffect">
                                  <p:stCondLst>
                                    <p:cond delay="500"/>
                                  </p:stCondLst>
                                  <p:childTnLst>
                                    <p:animEffect transition="out" filter="fade">
                                      <p:cBhvr>
                                        <p:cTn id="13" dur="500" tmFilter="0, 0; .2, .5; .8, .5; 1, 0"/>
                                        <p:tgtEl>
                                          <p:spTgt spid="10"/>
                                        </p:tgtEl>
                                      </p:cBhvr>
                                    </p:animEffect>
                                    <p:animScale>
                                      <p:cBhvr>
                                        <p:cTn id="14"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15616" y="63844"/>
            <a:ext cx="9144000" cy="576064"/>
          </a:xfrm>
        </p:spPr>
        <p:txBody>
          <a:bodyPr/>
          <a:lstStyle/>
          <a:p>
            <a:r>
              <a:rPr lang="cs-CZ" altLang="ko-KR" dirty="0"/>
              <a:t>MENU</a:t>
            </a:r>
            <a:endParaRPr lang="ko-KR" altLang="en-US" dirty="0"/>
          </a:p>
        </p:txBody>
      </p:sp>
      <p:grpSp>
        <p:nvGrpSpPr>
          <p:cNvPr id="5" name="Group 4"/>
          <p:cNvGrpSpPr/>
          <p:nvPr/>
        </p:nvGrpSpPr>
        <p:grpSpPr>
          <a:xfrm>
            <a:off x="314004" y="649317"/>
            <a:ext cx="2221992" cy="1520623"/>
            <a:chOff x="395536" y="913120"/>
            <a:chExt cx="2376264" cy="1520623"/>
          </a:xfrm>
        </p:grpSpPr>
        <p:sp>
          <p:nvSpPr>
            <p:cNvPr id="6" name="TextBox 5"/>
            <p:cNvSpPr txBox="1"/>
            <p:nvPr/>
          </p:nvSpPr>
          <p:spPr>
            <a:xfrm>
              <a:off x="395536" y="1233414"/>
              <a:ext cx="2376264" cy="1200329"/>
            </a:xfrm>
            <a:prstGeom prst="rect">
              <a:avLst/>
            </a:prstGeom>
            <a:noFill/>
          </p:spPr>
          <p:txBody>
            <a:bodyPr wrap="square" rtlCol="0">
              <a:spAutoFit/>
            </a:bodyPr>
            <a:lstStyle/>
            <a:p>
              <a:r>
                <a:rPr lang="cs-CZ" altLang="ko-KR" sz="1200" dirty="0" err="1">
                  <a:solidFill>
                    <a:schemeClr val="tx1">
                      <a:lumMod val="75000"/>
                      <a:lumOff val="25000"/>
                    </a:schemeClr>
                  </a:solidFill>
                  <a:cs typeface="Arial" pitchFamily="34" charset="0"/>
                </a:rPr>
                <a:t>Machines</a:t>
              </a:r>
              <a:r>
                <a:rPr lang="cs-CZ" altLang="ko-KR" sz="1200" dirty="0">
                  <a:solidFill>
                    <a:schemeClr val="tx1">
                      <a:lumMod val="75000"/>
                      <a:lumOff val="25000"/>
                    </a:schemeClr>
                  </a:solidFill>
                  <a:cs typeface="Arial" pitchFamily="34" charset="0"/>
                </a:rPr>
                <a:t>; </a:t>
              </a:r>
              <a:r>
                <a:rPr lang="cs-CZ" altLang="ko-KR" sz="1200" dirty="0" err="1">
                  <a:solidFill>
                    <a:schemeClr val="tx1">
                      <a:lumMod val="75000"/>
                      <a:lumOff val="25000"/>
                    </a:schemeClr>
                  </a:solidFill>
                  <a:cs typeface="Arial" pitchFamily="34" charset="0"/>
                </a:rPr>
                <a:t>Hier.code.books</a:t>
              </a:r>
              <a:r>
                <a:rPr lang="cs-CZ" altLang="ko-KR" sz="1200" dirty="0">
                  <a:solidFill>
                    <a:schemeClr val="tx1">
                      <a:lumMod val="75000"/>
                      <a:lumOff val="25000"/>
                    </a:schemeClr>
                  </a:solidFill>
                  <a:cs typeface="Arial" pitchFamily="34" charset="0"/>
                </a:rPr>
                <a:t>	 </a:t>
              </a:r>
              <a:r>
                <a:rPr lang="cs-CZ" altLang="ko-KR" sz="1200" dirty="0" err="1">
                  <a:solidFill>
                    <a:schemeClr val="tx1">
                      <a:lumMod val="75000"/>
                      <a:lumOff val="25000"/>
                    </a:schemeClr>
                  </a:solidFill>
                  <a:cs typeface="Arial" pitchFamily="34" charset="0"/>
                </a:rPr>
                <a:t>Planning</a:t>
              </a:r>
              <a:r>
                <a:rPr lang="cs-CZ" altLang="ko-KR" sz="1200" dirty="0">
                  <a:solidFill>
                    <a:schemeClr val="tx1">
                      <a:lumMod val="75000"/>
                      <a:lumOff val="25000"/>
                    </a:schemeClr>
                  </a:solidFill>
                  <a:cs typeface="Arial" pitchFamily="34" charset="0"/>
                </a:rPr>
                <a:t>; </a:t>
              </a:r>
              <a:r>
                <a:rPr lang="cs-CZ" altLang="ko-KR" sz="1200" dirty="0" err="1">
                  <a:solidFill>
                    <a:schemeClr val="tx1">
                      <a:lumMod val="75000"/>
                      <a:lumOff val="25000"/>
                    </a:schemeClr>
                  </a:solidFill>
                  <a:cs typeface="Arial" pitchFamily="34" charset="0"/>
                </a:rPr>
                <a:t>Maintenance</a:t>
              </a:r>
              <a:r>
                <a:rPr lang="cs-CZ" altLang="ko-KR" sz="1200" dirty="0">
                  <a:solidFill>
                    <a:schemeClr val="tx1">
                      <a:lumMod val="75000"/>
                      <a:lumOff val="25000"/>
                    </a:schemeClr>
                  </a:solidFill>
                  <a:cs typeface="Arial" pitchFamily="34" charset="0"/>
                </a:rPr>
                <a:t>; </a:t>
              </a:r>
              <a:r>
                <a:rPr lang="cs-CZ" altLang="ko-KR" sz="1200" dirty="0" err="1">
                  <a:solidFill>
                    <a:schemeClr val="tx1">
                      <a:lumMod val="75000"/>
                      <a:lumOff val="25000"/>
                    </a:schemeClr>
                  </a:solidFill>
                  <a:cs typeface="Arial" pitchFamily="34" charset="0"/>
                </a:rPr>
                <a:t>Diagnostics</a:t>
              </a:r>
              <a:r>
                <a:rPr lang="cs-CZ" altLang="ko-KR" sz="1200" dirty="0">
                  <a:solidFill>
                    <a:schemeClr val="tx1">
                      <a:lumMod val="75000"/>
                      <a:lumOff val="25000"/>
                    </a:schemeClr>
                  </a:solidFill>
                  <a:cs typeface="Arial" pitchFamily="34" charset="0"/>
                </a:rPr>
                <a:t>; </a:t>
              </a:r>
              <a:r>
                <a:rPr lang="cs-CZ" altLang="ko-KR" sz="1200" dirty="0" err="1">
                  <a:solidFill>
                    <a:schemeClr val="tx1">
                      <a:lumMod val="75000"/>
                      <a:lumOff val="25000"/>
                    </a:schemeClr>
                  </a:solidFill>
                  <a:cs typeface="Arial" pitchFamily="34" charset="0"/>
                </a:rPr>
                <a:t>Workers</a:t>
              </a:r>
              <a:r>
                <a:rPr lang="cs-CZ" altLang="ko-KR" sz="1200" dirty="0">
                  <a:solidFill>
                    <a:schemeClr val="tx1">
                      <a:lumMod val="75000"/>
                      <a:lumOff val="25000"/>
                    </a:schemeClr>
                  </a:solidFill>
                  <a:cs typeface="Arial" pitchFamily="34" charset="0"/>
                </a:rPr>
                <a:t>; </a:t>
              </a:r>
              <a:r>
                <a:rPr lang="cs-CZ" altLang="ko-KR" sz="1200" dirty="0" err="1">
                  <a:solidFill>
                    <a:schemeClr val="tx1">
                      <a:lumMod val="75000"/>
                      <a:lumOff val="25000"/>
                    </a:schemeClr>
                  </a:solidFill>
                  <a:cs typeface="Arial" pitchFamily="34" charset="0"/>
                </a:rPr>
                <a:t>Partners</a:t>
              </a:r>
              <a:r>
                <a:rPr lang="cs-CZ" altLang="ko-KR" sz="1200" dirty="0">
                  <a:solidFill>
                    <a:schemeClr val="tx1">
                      <a:lumMod val="75000"/>
                      <a:lumOff val="25000"/>
                    </a:schemeClr>
                  </a:solidFill>
                  <a:cs typeface="Arial" pitchFamily="34" charset="0"/>
                </a:rPr>
                <a:t>; </a:t>
              </a:r>
              <a:r>
                <a:rPr lang="cs-CZ" altLang="ko-KR" sz="1200" dirty="0" err="1">
                  <a:solidFill>
                    <a:schemeClr val="tx1">
                      <a:lumMod val="75000"/>
                      <a:lumOff val="25000"/>
                    </a:schemeClr>
                  </a:solidFill>
                  <a:cs typeface="Arial" pitchFamily="34" charset="0"/>
                </a:rPr>
                <a:t>Stock</a:t>
              </a:r>
              <a:r>
                <a:rPr lang="cs-CZ" altLang="ko-KR" sz="1200" dirty="0">
                  <a:solidFill>
                    <a:schemeClr val="tx1">
                      <a:lumMod val="75000"/>
                      <a:lumOff val="25000"/>
                    </a:schemeClr>
                  </a:solidFill>
                  <a:cs typeface="Arial" pitchFamily="34" charset="0"/>
                </a:rPr>
                <a:t>; </a:t>
              </a:r>
              <a:r>
                <a:rPr lang="cs-CZ" altLang="ko-KR" sz="1200" dirty="0" err="1">
                  <a:solidFill>
                    <a:schemeClr val="tx1">
                      <a:lumMod val="75000"/>
                      <a:lumOff val="25000"/>
                    </a:schemeClr>
                  </a:solidFill>
                  <a:cs typeface="Arial" pitchFamily="34" charset="0"/>
                </a:rPr>
                <a:t>Order</a:t>
              </a:r>
              <a:r>
                <a:rPr lang="cs-CZ" altLang="ko-KR" sz="1200" dirty="0">
                  <a:solidFill>
                    <a:schemeClr val="tx1">
                      <a:lumMod val="75000"/>
                      <a:lumOff val="25000"/>
                    </a:schemeClr>
                  </a:solidFill>
                  <a:cs typeface="Arial" pitchFamily="34" charset="0"/>
                </a:rPr>
                <a:t>; Job </a:t>
              </a:r>
              <a:r>
                <a:rPr lang="cs-CZ" altLang="ko-KR" sz="1200" dirty="0" err="1">
                  <a:solidFill>
                    <a:schemeClr val="tx1">
                      <a:lumMod val="75000"/>
                      <a:lumOff val="25000"/>
                    </a:schemeClr>
                  </a:solidFill>
                  <a:cs typeface="Arial" pitchFamily="34" charset="0"/>
                </a:rPr>
                <a:t>orders</a:t>
              </a:r>
              <a:r>
                <a:rPr lang="cs-CZ" altLang="ko-KR" sz="1200" dirty="0">
                  <a:solidFill>
                    <a:schemeClr val="tx1">
                      <a:lumMod val="75000"/>
                      <a:lumOff val="25000"/>
                    </a:schemeClr>
                  </a:solidFill>
                  <a:cs typeface="Arial" pitchFamily="34" charset="0"/>
                </a:rPr>
                <a:t>; </a:t>
              </a:r>
              <a:r>
                <a:rPr lang="cs-CZ" altLang="ko-KR" sz="1200" dirty="0" err="1">
                  <a:solidFill>
                    <a:schemeClr val="tx1">
                      <a:lumMod val="75000"/>
                      <a:lumOff val="25000"/>
                    </a:schemeClr>
                  </a:solidFill>
                  <a:cs typeface="Arial" pitchFamily="34" charset="0"/>
                </a:rPr>
                <a:t>Prints</a:t>
              </a:r>
              <a:r>
                <a:rPr lang="cs-CZ" altLang="ko-KR" sz="1200" dirty="0">
                  <a:solidFill>
                    <a:schemeClr val="tx1">
                      <a:lumMod val="75000"/>
                      <a:lumOff val="25000"/>
                    </a:schemeClr>
                  </a:solidFill>
                  <a:cs typeface="Arial" pitchFamily="34" charset="0"/>
                </a:rPr>
                <a:t>/</a:t>
              </a:r>
              <a:r>
                <a:rPr lang="cs-CZ" altLang="ko-KR" sz="1200" dirty="0" err="1">
                  <a:solidFill>
                    <a:schemeClr val="tx1">
                      <a:lumMod val="75000"/>
                      <a:lumOff val="25000"/>
                    </a:schemeClr>
                  </a:solidFill>
                  <a:cs typeface="Arial" pitchFamily="34" charset="0"/>
                </a:rPr>
                <a:t>graphs</a:t>
              </a:r>
              <a:r>
                <a:rPr lang="cs-CZ" altLang="ko-KR" sz="1200" dirty="0">
                  <a:solidFill>
                    <a:schemeClr val="tx1">
                      <a:lumMod val="75000"/>
                      <a:lumOff val="25000"/>
                    </a:schemeClr>
                  </a:solidFill>
                  <a:cs typeface="Arial" pitchFamily="34" charset="0"/>
                </a:rPr>
                <a:t>; Param; </a:t>
              </a:r>
              <a:r>
                <a:rPr lang="cs-CZ" altLang="ko-KR" sz="1200" dirty="0" err="1">
                  <a:solidFill>
                    <a:schemeClr val="tx1">
                      <a:lumMod val="75000"/>
                      <a:lumOff val="25000"/>
                    </a:schemeClr>
                  </a:solidFill>
                  <a:cs typeface="Arial" pitchFamily="34" charset="0"/>
                </a:rPr>
                <a:t>Service</a:t>
              </a:r>
              <a:r>
                <a:rPr lang="cs-CZ" altLang="ko-KR" sz="1200" dirty="0">
                  <a:solidFill>
                    <a:schemeClr val="tx1">
                      <a:lumMod val="75000"/>
                      <a:lumOff val="25000"/>
                    </a:schemeClr>
                  </a:solidFill>
                  <a:cs typeface="Arial" pitchFamily="34" charset="0"/>
                </a:rPr>
                <a:t>.</a:t>
              </a:r>
              <a:endParaRPr lang="en-US" altLang="ko-KR" sz="1200" dirty="0">
                <a:solidFill>
                  <a:schemeClr val="tx1">
                    <a:lumMod val="75000"/>
                    <a:lumOff val="25000"/>
                  </a:schemeClr>
                </a:solidFill>
                <a:cs typeface="Arial" pitchFamily="34" charset="0"/>
              </a:endParaRPr>
            </a:p>
          </p:txBody>
        </p:sp>
        <p:sp>
          <p:nvSpPr>
            <p:cNvPr id="7" name="TextBox 6"/>
            <p:cNvSpPr txBox="1"/>
            <p:nvPr/>
          </p:nvSpPr>
          <p:spPr>
            <a:xfrm>
              <a:off x="395536" y="913120"/>
              <a:ext cx="2376264" cy="307777"/>
            </a:xfrm>
            <a:prstGeom prst="rect">
              <a:avLst/>
            </a:prstGeom>
            <a:noFill/>
          </p:spPr>
          <p:txBody>
            <a:bodyPr wrap="square" rtlCol="0">
              <a:spAutoFit/>
            </a:bodyPr>
            <a:lstStyle/>
            <a:p>
              <a:r>
                <a:rPr lang="cs-CZ" altLang="ko-KR" sz="1400" b="1" dirty="0">
                  <a:solidFill>
                    <a:schemeClr val="tx1">
                      <a:lumMod val="75000"/>
                      <a:lumOff val="25000"/>
                    </a:schemeClr>
                  </a:solidFill>
                  <a:cs typeface="Arial" pitchFamily="34" charset="0"/>
                </a:rPr>
                <a:t>MAIN MENU</a:t>
              </a:r>
              <a:endParaRPr lang="ko-KR" altLang="en-US" sz="1400" b="1" dirty="0">
                <a:solidFill>
                  <a:schemeClr val="tx1">
                    <a:lumMod val="75000"/>
                    <a:lumOff val="25000"/>
                  </a:schemeClr>
                </a:solidFill>
                <a:cs typeface="Arial" pitchFamily="34" charset="0"/>
              </a:endParaRPr>
            </a:p>
          </p:txBody>
        </p:sp>
      </p:grpSp>
      <p:grpSp>
        <p:nvGrpSpPr>
          <p:cNvPr id="11" name="Group 10"/>
          <p:cNvGrpSpPr/>
          <p:nvPr/>
        </p:nvGrpSpPr>
        <p:grpSpPr>
          <a:xfrm>
            <a:off x="609261" y="3577723"/>
            <a:ext cx="1926735" cy="1232690"/>
            <a:chOff x="803640" y="3362835"/>
            <a:chExt cx="2059657" cy="1232690"/>
          </a:xfrm>
        </p:grpSpPr>
        <p:sp>
          <p:nvSpPr>
            <p:cNvPr id="12" name="TextBox 11"/>
            <p:cNvSpPr txBox="1"/>
            <p:nvPr/>
          </p:nvSpPr>
          <p:spPr>
            <a:xfrm>
              <a:off x="803640" y="3579862"/>
              <a:ext cx="2059657" cy="1015663"/>
            </a:xfrm>
            <a:prstGeom prst="rect">
              <a:avLst/>
            </a:prstGeom>
            <a:noFill/>
          </p:spPr>
          <p:txBody>
            <a:bodyPr wrap="square" rtlCol="0">
              <a:spAutoFit/>
            </a:bodyPr>
            <a:lstStyle/>
            <a:p>
              <a:r>
                <a:rPr lang="en-US" altLang="ko-KR" sz="1200" dirty="0">
                  <a:solidFill>
                    <a:schemeClr val="bg1"/>
                  </a:solidFill>
                  <a:cs typeface="Arial" pitchFamily="34" charset="0"/>
                </a:rPr>
                <a:t>Look, language, item access, column arrangement, filters, custom parameters, notifications…</a:t>
              </a:r>
              <a:endParaRPr lang="ko-KR" altLang="en-US" sz="1200" dirty="0">
                <a:solidFill>
                  <a:schemeClr val="bg1"/>
                </a:solidFill>
                <a:cs typeface="Arial" pitchFamily="34" charset="0"/>
              </a:endParaRPr>
            </a:p>
          </p:txBody>
        </p:sp>
        <p:sp>
          <p:nvSpPr>
            <p:cNvPr id="13" name="TextBox 12"/>
            <p:cNvSpPr txBox="1"/>
            <p:nvPr/>
          </p:nvSpPr>
          <p:spPr>
            <a:xfrm>
              <a:off x="803640" y="3362835"/>
              <a:ext cx="2059657" cy="276999"/>
            </a:xfrm>
            <a:prstGeom prst="rect">
              <a:avLst/>
            </a:prstGeom>
            <a:noFill/>
          </p:spPr>
          <p:txBody>
            <a:bodyPr wrap="square" rtlCol="0">
              <a:spAutoFit/>
            </a:bodyPr>
            <a:lstStyle/>
            <a:p>
              <a:r>
                <a:rPr lang="cs-CZ" altLang="ko-KR" sz="1200" b="1" dirty="0" err="1">
                  <a:solidFill>
                    <a:schemeClr val="bg1"/>
                  </a:solidFill>
                  <a:cs typeface="Arial" pitchFamily="34" charset="0"/>
                </a:rPr>
                <a:t>Personalization</a:t>
              </a:r>
              <a:r>
                <a:rPr lang="cs-CZ" altLang="ko-KR" sz="1200" b="1" dirty="0">
                  <a:solidFill>
                    <a:schemeClr val="bg1"/>
                  </a:solidFill>
                  <a:cs typeface="Arial" pitchFamily="34" charset="0"/>
                </a:rPr>
                <a:t> </a:t>
              </a:r>
              <a:r>
                <a:rPr lang="cs-CZ" altLang="ko-KR" sz="1200" b="1" dirty="0" err="1">
                  <a:solidFill>
                    <a:schemeClr val="bg1"/>
                  </a:solidFill>
                  <a:cs typeface="Arial" pitchFamily="34" charset="0"/>
                </a:rPr>
                <a:t>options</a:t>
              </a:r>
              <a:endParaRPr lang="ko-KR" altLang="en-US" sz="1200" b="1" dirty="0">
                <a:solidFill>
                  <a:schemeClr val="bg1"/>
                </a:solidFill>
                <a:cs typeface="Arial" pitchFamily="34" charset="0"/>
              </a:endParaRPr>
            </a:p>
          </p:txBody>
        </p:sp>
      </p:grpSp>
      <p:pic>
        <p:nvPicPr>
          <p:cNvPr id="23" name="Obrázek 22" descr="Obsah obrázku elektronika, monitor, displej, vsedě&#10;&#10;Popis byl vytvořen automaticky">
            <a:extLst>
              <a:ext uri="{FF2B5EF4-FFF2-40B4-BE49-F238E27FC236}">
                <a16:creationId xmlns:a16="http://schemas.microsoft.com/office/drawing/2014/main" id="{8572774E-00B3-47F8-8164-A914E7017FB3}"/>
              </a:ext>
            </a:extLst>
          </p:cNvPr>
          <p:cNvPicPr>
            <a:picLocks noChangeAspect="1"/>
          </p:cNvPicPr>
          <p:nvPr/>
        </p:nvPicPr>
        <p:blipFill rotWithShape="1">
          <a:blip r:embed="rId2">
            <a:extLst>
              <a:ext uri="{28A0092B-C50C-407E-A947-70E740481C1C}">
                <a14:useLocalDpi xmlns:a14="http://schemas.microsoft.com/office/drawing/2010/main"/>
              </a:ext>
            </a:extLst>
          </a:blip>
          <a:srcRect b="15992"/>
          <a:stretch/>
        </p:blipFill>
        <p:spPr>
          <a:xfrm>
            <a:off x="2096756" y="533303"/>
            <a:ext cx="7317020" cy="4610197"/>
          </a:xfrm>
          <a:prstGeom prst="rect">
            <a:avLst/>
          </a:prstGeom>
        </p:spPr>
      </p:pic>
      <p:pic>
        <p:nvPicPr>
          <p:cNvPr id="26" name="Obrázek 25">
            <a:extLst>
              <a:ext uri="{FF2B5EF4-FFF2-40B4-BE49-F238E27FC236}">
                <a16:creationId xmlns:a16="http://schemas.microsoft.com/office/drawing/2014/main" id="{73F5F478-9F2D-490A-8B73-D66CAD884EE7}"/>
              </a:ext>
            </a:extLst>
          </p:cNvPr>
          <p:cNvPicPr>
            <a:picLocks noChangeAspect="1"/>
          </p:cNvPicPr>
          <p:nvPr/>
        </p:nvPicPr>
        <p:blipFill>
          <a:blip r:embed="rId3" cstate="print">
            <a:alphaModFix amt="85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529204" y="4610167"/>
            <a:ext cx="967007" cy="204057"/>
          </a:xfrm>
          <a:prstGeom prst="rect">
            <a:avLst/>
          </a:prstGeom>
        </p:spPr>
      </p:pic>
      <p:pic>
        <p:nvPicPr>
          <p:cNvPr id="28" name="Obrázek 27">
            <a:extLst>
              <a:ext uri="{FF2B5EF4-FFF2-40B4-BE49-F238E27FC236}">
                <a16:creationId xmlns:a16="http://schemas.microsoft.com/office/drawing/2014/main" id="{B6863ACC-AC08-4A08-82EB-D216E9BC74C0}"/>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2987824" y="939249"/>
            <a:ext cx="5544616" cy="779711"/>
          </a:xfrm>
          <a:prstGeom prst="rect">
            <a:avLst/>
          </a:prstGeom>
        </p:spPr>
      </p:pic>
      <p:pic>
        <p:nvPicPr>
          <p:cNvPr id="29" name="Obrázek 28">
            <a:extLst>
              <a:ext uri="{FF2B5EF4-FFF2-40B4-BE49-F238E27FC236}">
                <a16:creationId xmlns:a16="http://schemas.microsoft.com/office/drawing/2014/main" id="{06F67745-6012-416B-971C-DED10078EE8E}"/>
              </a:ext>
            </a:extLst>
          </p:cNvPr>
          <p:cNvPicPr>
            <a:picLocks noChangeAspect="1"/>
          </p:cNvPicPr>
          <p:nvPr/>
        </p:nvPicPr>
        <p:blipFill>
          <a:blip r:embed="rId5"/>
          <a:stretch>
            <a:fillRect/>
          </a:stretch>
        </p:blipFill>
        <p:spPr>
          <a:xfrm>
            <a:off x="3000650" y="4282267"/>
            <a:ext cx="5526924" cy="143291"/>
          </a:xfrm>
          <a:prstGeom prst="rect">
            <a:avLst/>
          </a:prstGeom>
        </p:spPr>
      </p:pic>
      <p:sp>
        <p:nvSpPr>
          <p:cNvPr id="30" name="Rounded Rectangle 51">
            <a:extLst>
              <a:ext uri="{FF2B5EF4-FFF2-40B4-BE49-F238E27FC236}">
                <a16:creationId xmlns:a16="http://schemas.microsoft.com/office/drawing/2014/main" id="{EE1327E4-7A4F-4630-8CBE-B9984F8CE44D}"/>
              </a:ext>
            </a:extLst>
          </p:cNvPr>
          <p:cNvSpPr/>
          <p:nvPr/>
        </p:nvSpPr>
        <p:spPr>
          <a:xfrm rot="16200000" flipH="1">
            <a:off x="287840" y="3184135"/>
            <a:ext cx="471597" cy="46387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Tree>
    <p:extLst>
      <p:ext uri="{BB962C8B-B14F-4D97-AF65-F5344CB8AC3E}">
        <p14:creationId xmlns:p14="http://schemas.microsoft.com/office/powerpoint/2010/main" val="104204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15616" y="63844"/>
            <a:ext cx="9144000" cy="576064"/>
          </a:xfrm>
        </p:spPr>
        <p:txBody>
          <a:bodyPr/>
          <a:lstStyle/>
          <a:p>
            <a:r>
              <a:rPr lang="cs-CZ" altLang="ko-KR" cap="all" dirty="0"/>
              <a:t>MACHINE / TOOL CARD</a:t>
            </a:r>
            <a:endParaRPr lang="ko-KR" altLang="en-US" cap="all" dirty="0"/>
          </a:p>
        </p:txBody>
      </p:sp>
      <p:grpSp>
        <p:nvGrpSpPr>
          <p:cNvPr id="5" name="Group 4"/>
          <p:cNvGrpSpPr/>
          <p:nvPr/>
        </p:nvGrpSpPr>
        <p:grpSpPr>
          <a:xfrm>
            <a:off x="314004" y="649317"/>
            <a:ext cx="2221992" cy="2074620"/>
            <a:chOff x="395536" y="913120"/>
            <a:chExt cx="2376264" cy="2074620"/>
          </a:xfrm>
        </p:grpSpPr>
        <p:sp>
          <p:nvSpPr>
            <p:cNvPr id="6" name="TextBox 5"/>
            <p:cNvSpPr txBox="1"/>
            <p:nvPr/>
          </p:nvSpPr>
          <p:spPr>
            <a:xfrm>
              <a:off x="395536" y="1233414"/>
              <a:ext cx="2376264" cy="175432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The machine is a basis of the </a:t>
              </a:r>
              <a:r>
                <a:rPr lang="en-US" altLang="ko-KR" sz="1200" dirty="0" err="1">
                  <a:solidFill>
                    <a:schemeClr val="tx1">
                      <a:lumMod val="75000"/>
                      <a:lumOff val="25000"/>
                    </a:schemeClr>
                  </a:solidFill>
                  <a:cs typeface="Arial" pitchFamily="34" charset="0"/>
                </a:rPr>
                <a:t>maint</a:t>
              </a:r>
              <a:r>
                <a:rPr lang="cs-CZ" altLang="ko-KR" sz="1200" dirty="0">
                  <a:solidFill>
                    <a:schemeClr val="tx1">
                      <a:lumMod val="75000"/>
                      <a:lumOff val="25000"/>
                    </a:schemeClr>
                  </a:solidFill>
                  <a:cs typeface="Arial" pitchFamily="34" charset="0"/>
                </a:rPr>
                <a:t>e</a:t>
              </a:r>
              <a:r>
                <a:rPr lang="en-US" altLang="ko-KR" sz="1200" dirty="0" err="1">
                  <a:solidFill>
                    <a:schemeClr val="tx1">
                      <a:lumMod val="75000"/>
                      <a:lumOff val="25000"/>
                    </a:schemeClr>
                  </a:solidFill>
                  <a:cs typeface="Arial" pitchFamily="34" charset="0"/>
                </a:rPr>
                <a:t>nance</a:t>
              </a:r>
              <a:r>
                <a:rPr lang="en-US" altLang="ko-KR" sz="1200" dirty="0">
                  <a:solidFill>
                    <a:schemeClr val="tx1">
                      <a:lumMod val="75000"/>
                      <a:lumOff val="25000"/>
                    </a:schemeClr>
                  </a:solidFill>
                  <a:cs typeface="Arial" pitchFamily="34" charset="0"/>
                </a:rPr>
                <a:t> database. The basic information is stored here. The whole tool card is clearly conceived with the help of tabs, where each tab includes certain integrated information about the machine</a:t>
              </a:r>
              <a:r>
                <a:rPr lang="cs-CZ" altLang="ko-KR" sz="1200" dirty="0">
                  <a:solidFill>
                    <a:schemeClr val="tx1">
                      <a:lumMod val="75000"/>
                      <a:lumOff val="25000"/>
                    </a:schemeClr>
                  </a:solidFill>
                  <a:cs typeface="Arial" pitchFamily="34" charset="0"/>
                </a:rPr>
                <a:t>.</a:t>
              </a:r>
              <a:endParaRPr lang="en-US" altLang="ko-KR" sz="1200" dirty="0">
                <a:solidFill>
                  <a:schemeClr val="tx1">
                    <a:lumMod val="75000"/>
                    <a:lumOff val="25000"/>
                  </a:schemeClr>
                </a:solidFill>
                <a:cs typeface="Arial" pitchFamily="34" charset="0"/>
              </a:endParaRPr>
            </a:p>
          </p:txBody>
        </p:sp>
        <p:sp>
          <p:nvSpPr>
            <p:cNvPr id="7" name="TextBox 6"/>
            <p:cNvSpPr txBox="1"/>
            <p:nvPr/>
          </p:nvSpPr>
          <p:spPr>
            <a:xfrm>
              <a:off x="395536" y="913120"/>
              <a:ext cx="2376264" cy="307777"/>
            </a:xfrm>
            <a:prstGeom prst="rect">
              <a:avLst/>
            </a:prstGeom>
            <a:noFill/>
          </p:spPr>
          <p:txBody>
            <a:bodyPr wrap="square" rtlCol="0">
              <a:spAutoFit/>
            </a:bodyPr>
            <a:lstStyle/>
            <a:p>
              <a:r>
                <a:rPr lang="cs-CZ" altLang="ko-KR" sz="1400" b="1" dirty="0" err="1">
                  <a:solidFill>
                    <a:schemeClr val="tx1">
                      <a:lumMod val="75000"/>
                      <a:lumOff val="25000"/>
                    </a:schemeClr>
                  </a:solidFill>
                  <a:cs typeface="Arial" pitchFamily="34" charset="0"/>
                </a:rPr>
                <a:t>Machine</a:t>
              </a:r>
              <a:r>
                <a:rPr lang="cs-CZ" altLang="ko-KR" sz="1400" b="1" dirty="0">
                  <a:solidFill>
                    <a:schemeClr val="tx1">
                      <a:lumMod val="75000"/>
                      <a:lumOff val="25000"/>
                    </a:schemeClr>
                  </a:solidFill>
                  <a:cs typeface="Arial" pitchFamily="34" charset="0"/>
                </a:rPr>
                <a:t> / </a:t>
              </a:r>
              <a:r>
                <a:rPr lang="cs-CZ" altLang="ko-KR" sz="1400" b="1" dirty="0" err="1">
                  <a:solidFill>
                    <a:schemeClr val="tx1">
                      <a:lumMod val="75000"/>
                      <a:lumOff val="25000"/>
                    </a:schemeClr>
                  </a:solidFill>
                  <a:cs typeface="Arial" pitchFamily="34" charset="0"/>
                </a:rPr>
                <a:t>tool</a:t>
              </a:r>
              <a:r>
                <a:rPr lang="cs-CZ" altLang="ko-KR" sz="1400" b="1" dirty="0">
                  <a:solidFill>
                    <a:schemeClr val="tx1">
                      <a:lumMod val="75000"/>
                      <a:lumOff val="25000"/>
                    </a:schemeClr>
                  </a:solidFill>
                  <a:cs typeface="Arial" pitchFamily="34" charset="0"/>
                </a:rPr>
                <a:t> </a:t>
              </a:r>
              <a:r>
                <a:rPr lang="cs-CZ" altLang="ko-KR" sz="1400" b="1" dirty="0" err="1">
                  <a:solidFill>
                    <a:schemeClr val="tx1">
                      <a:lumMod val="75000"/>
                      <a:lumOff val="25000"/>
                    </a:schemeClr>
                  </a:solidFill>
                  <a:cs typeface="Arial" pitchFamily="34" charset="0"/>
                </a:rPr>
                <a:t>card</a:t>
              </a:r>
              <a:endParaRPr lang="ko-KR" altLang="en-US" sz="1400" b="1" dirty="0">
                <a:solidFill>
                  <a:schemeClr val="tx1">
                    <a:lumMod val="75000"/>
                    <a:lumOff val="25000"/>
                  </a:schemeClr>
                </a:solidFill>
                <a:cs typeface="Arial" pitchFamily="34" charset="0"/>
              </a:endParaRPr>
            </a:p>
          </p:txBody>
        </p:sp>
      </p:grpSp>
      <p:grpSp>
        <p:nvGrpSpPr>
          <p:cNvPr id="11" name="Group 10"/>
          <p:cNvGrpSpPr/>
          <p:nvPr/>
        </p:nvGrpSpPr>
        <p:grpSpPr>
          <a:xfrm>
            <a:off x="628134" y="2978159"/>
            <a:ext cx="1926735" cy="2156019"/>
            <a:chOff x="803640" y="3362835"/>
            <a:chExt cx="2059657" cy="2156019"/>
          </a:xfrm>
        </p:grpSpPr>
        <p:sp>
          <p:nvSpPr>
            <p:cNvPr id="12" name="TextBox 11"/>
            <p:cNvSpPr txBox="1"/>
            <p:nvPr/>
          </p:nvSpPr>
          <p:spPr>
            <a:xfrm>
              <a:off x="803640" y="3579862"/>
              <a:ext cx="2059657" cy="1938992"/>
            </a:xfrm>
            <a:prstGeom prst="rect">
              <a:avLst/>
            </a:prstGeom>
            <a:noFill/>
          </p:spPr>
          <p:txBody>
            <a:bodyPr wrap="square" rtlCol="0">
              <a:spAutoFit/>
            </a:bodyPr>
            <a:lstStyle/>
            <a:p>
              <a:r>
                <a:rPr lang="cs-CZ" altLang="ko-KR" sz="1200" dirty="0">
                  <a:solidFill>
                    <a:schemeClr val="bg1"/>
                  </a:solidFill>
                  <a:cs typeface="Arial" pitchFamily="34" charset="0"/>
                </a:rPr>
                <a:t>Detail; List; </a:t>
              </a:r>
              <a:r>
                <a:rPr lang="cs-CZ" altLang="ko-KR" sz="1200" dirty="0" err="1">
                  <a:solidFill>
                    <a:schemeClr val="bg1"/>
                  </a:solidFill>
                  <a:cs typeface="Arial" pitchFamily="34" charset="0"/>
                </a:rPr>
                <a:t>Accessories</a:t>
              </a:r>
              <a:r>
                <a:rPr lang="cs-CZ" altLang="ko-KR" sz="1200" dirty="0">
                  <a:solidFill>
                    <a:schemeClr val="bg1"/>
                  </a:solidFill>
                  <a:cs typeface="Arial" pitchFamily="34" charset="0"/>
                </a:rPr>
                <a:t>; </a:t>
              </a:r>
              <a:r>
                <a:rPr lang="cs-CZ" altLang="ko-KR" sz="1200" dirty="0" err="1">
                  <a:solidFill>
                    <a:schemeClr val="bg1"/>
                  </a:solidFill>
                  <a:cs typeface="Arial" pitchFamily="34" charset="0"/>
                </a:rPr>
                <a:t>Ext</a:t>
              </a:r>
              <a:r>
                <a:rPr lang="cs-CZ" altLang="ko-KR" sz="1200" dirty="0">
                  <a:solidFill>
                    <a:schemeClr val="bg1"/>
                  </a:solidFill>
                  <a:cs typeface="Arial" pitchFamily="34" charset="0"/>
                </a:rPr>
                <a:t>; </a:t>
              </a:r>
              <a:r>
                <a:rPr lang="cs-CZ" altLang="ko-KR" sz="1200" dirty="0" err="1">
                  <a:solidFill>
                    <a:schemeClr val="bg1"/>
                  </a:solidFill>
                  <a:cs typeface="Arial" pitchFamily="34" charset="0"/>
                </a:rPr>
                <a:t>Nongrad</a:t>
              </a:r>
              <a:r>
                <a:rPr lang="cs-CZ" altLang="ko-KR" sz="1200" dirty="0">
                  <a:solidFill>
                    <a:schemeClr val="bg1"/>
                  </a:solidFill>
                  <a:cs typeface="Arial" pitchFamily="34" charset="0"/>
                </a:rPr>
                <a:t>. </a:t>
              </a:r>
              <a:r>
                <a:rPr lang="cs-CZ" altLang="ko-KR" sz="1200" dirty="0" err="1">
                  <a:solidFill>
                    <a:schemeClr val="bg1"/>
                  </a:solidFill>
                  <a:cs typeface="Arial" pitchFamily="34" charset="0"/>
                </a:rPr>
                <a:t>Maintenace</a:t>
              </a:r>
              <a:r>
                <a:rPr lang="cs-CZ" altLang="ko-KR" sz="1200" dirty="0">
                  <a:solidFill>
                    <a:schemeClr val="bg1"/>
                  </a:solidFill>
                  <a:cs typeface="Arial" pitchFamily="34" charset="0"/>
                </a:rPr>
                <a:t>; </a:t>
              </a:r>
              <a:r>
                <a:rPr lang="cs-CZ" altLang="ko-KR" sz="1200" dirty="0" err="1">
                  <a:solidFill>
                    <a:schemeClr val="bg1"/>
                  </a:solidFill>
                  <a:cs typeface="Arial" pitchFamily="34" charset="0"/>
                </a:rPr>
                <a:t>Repairs</a:t>
              </a:r>
              <a:r>
                <a:rPr lang="cs-CZ" altLang="ko-KR" sz="1200" dirty="0">
                  <a:solidFill>
                    <a:schemeClr val="bg1"/>
                  </a:solidFill>
                  <a:cs typeface="Arial" pitchFamily="34" charset="0"/>
                </a:rPr>
                <a:t>; </a:t>
              </a:r>
              <a:r>
                <a:rPr lang="cs-CZ" altLang="ko-KR" sz="1200" dirty="0" err="1">
                  <a:solidFill>
                    <a:schemeClr val="bg1"/>
                  </a:solidFill>
                  <a:cs typeface="Arial" pitchFamily="34" charset="0"/>
                </a:rPr>
                <a:t>Diagnostics</a:t>
              </a:r>
              <a:r>
                <a:rPr lang="cs-CZ" altLang="ko-KR" sz="1200" dirty="0">
                  <a:solidFill>
                    <a:schemeClr val="bg1"/>
                  </a:solidFill>
                  <a:cs typeface="Arial" pitchFamily="34" charset="0"/>
                </a:rPr>
                <a:t>; </a:t>
              </a:r>
              <a:r>
                <a:rPr lang="cs-CZ" altLang="ko-KR" sz="1200" dirty="0" err="1">
                  <a:solidFill>
                    <a:schemeClr val="bg1"/>
                  </a:solidFill>
                  <a:cs typeface="Arial" pitchFamily="34" charset="0"/>
                </a:rPr>
                <a:t>Reports</a:t>
              </a:r>
              <a:r>
                <a:rPr lang="cs-CZ" altLang="ko-KR" sz="1200" dirty="0">
                  <a:solidFill>
                    <a:schemeClr val="bg1"/>
                  </a:solidFill>
                  <a:cs typeface="Arial" pitchFamily="34" charset="0"/>
                </a:rPr>
                <a:t>; </a:t>
              </a:r>
              <a:r>
                <a:rPr lang="cs-CZ" altLang="ko-KR" sz="1200" dirty="0" err="1">
                  <a:solidFill>
                    <a:schemeClr val="bg1"/>
                  </a:solidFill>
                  <a:cs typeface="Arial" pitchFamily="34" charset="0"/>
                </a:rPr>
                <a:t>Maintenance</a:t>
              </a:r>
              <a:r>
                <a:rPr lang="cs-CZ" altLang="ko-KR" sz="1200" dirty="0">
                  <a:solidFill>
                    <a:schemeClr val="bg1"/>
                  </a:solidFill>
                  <a:cs typeface="Arial" pitchFamily="34" charset="0"/>
                </a:rPr>
                <a:t> </a:t>
              </a:r>
              <a:r>
                <a:rPr lang="cs-CZ" altLang="ko-KR" sz="1200" dirty="0" err="1">
                  <a:solidFill>
                    <a:schemeClr val="bg1"/>
                  </a:solidFill>
                  <a:cs typeface="Arial" pitchFamily="34" charset="0"/>
                </a:rPr>
                <a:t>plan</a:t>
              </a:r>
              <a:r>
                <a:rPr lang="cs-CZ" altLang="ko-KR" sz="1200" dirty="0">
                  <a:solidFill>
                    <a:schemeClr val="bg1"/>
                  </a:solidFill>
                  <a:cs typeface="Arial" pitchFamily="34" charset="0"/>
                </a:rPr>
                <a:t>; </a:t>
              </a:r>
              <a:r>
                <a:rPr lang="cs-CZ" altLang="ko-KR" sz="1200" dirty="0" err="1">
                  <a:solidFill>
                    <a:schemeClr val="bg1"/>
                  </a:solidFill>
                  <a:cs typeface="Arial" pitchFamily="34" charset="0"/>
                </a:rPr>
                <a:t>Performed</a:t>
              </a:r>
              <a:r>
                <a:rPr lang="cs-CZ" altLang="ko-KR" sz="1200" dirty="0">
                  <a:solidFill>
                    <a:schemeClr val="bg1"/>
                  </a:solidFill>
                  <a:cs typeface="Arial" pitchFamily="34" charset="0"/>
                </a:rPr>
                <a:t> </a:t>
              </a:r>
              <a:r>
                <a:rPr lang="cs-CZ" altLang="ko-KR" sz="1200" dirty="0" err="1">
                  <a:solidFill>
                    <a:schemeClr val="bg1"/>
                  </a:solidFill>
                  <a:cs typeface="Arial" pitchFamily="34" charset="0"/>
                </a:rPr>
                <a:t>maintenance</a:t>
              </a:r>
              <a:r>
                <a:rPr lang="cs-CZ" altLang="ko-KR" sz="1200" dirty="0">
                  <a:solidFill>
                    <a:schemeClr val="bg1"/>
                  </a:solidFill>
                  <a:cs typeface="Arial" pitchFamily="34" charset="0"/>
                </a:rPr>
                <a:t>; </a:t>
              </a:r>
            </a:p>
            <a:p>
              <a:r>
                <a:rPr lang="cs-CZ" altLang="ko-KR" sz="1200" dirty="0">
                  <a:solidFill>
                    <a:schemeClr val="bg1"/>
                  </a:solidFill>
                  <a:cs typeface="Arial" pitchFamily="34" charset="0"/>
                </a:rPr>
                <a:t>MTBF; </a:t>
              </a:r>
              <a:r>
                <a:rPr lang="cs-CZ" altLang="ko-KR" sz="1200" dirty="0" err="1">
                  <a:solidFill>
                    <a:schemeClr val="bg1"/>
                  </a:solidFill>
                  <a:cs typeface="Arial" pitchFamily="34" charset="0"/>
                </a:rPr>
                <a:t>Parts</a:t>
              </a:r>
              <a:r>
                <a:rPr lang="cs-CZ" altLang="ko-KR" sz="1200" dirty="0">
                  <a:solidFill>
                    <a:schemeClr val="bg1"/>
                  </a:solidFill>
                  <a:cs typeface="Arial" pitchFamily="34" charset="0"/>
                </a:rPr>
                <a:t>; </a:t>
              </a:r>
              <a:r>
                <a:rPr lang="cs-CZ" altLang="ko-KR" sz="1200" dirty="0" err="1">
                  <a:solidFill>
                    <a:schemeClr val="bg1"/>
                  </a:solidFill>
                  <a:cs typeface="Arial" pitchFamily="34" charset="0"/>
                </a:rPr>
                <a:t>Partners</a:t>
              </a:r>
              <a:r>
                <a:rPr lang="cs-CZ" altLang="ko-KR" sz="1200" dirty="0">
                  <a:solidFill>
                    <a:schemeClr val="bg1"/>
                  </a:solidFill>
                  <a:cs typeface="Arial" pitchFamily="34" charset="0"/>
                </a:rPr>
                <a:t>; </a:t>
              </a:r>
            </a:p>
            <a:p>
              <a:r>
                <a:rPr lang="cs-CZ" altLang="ko-KR" sz="1200" dirty="0" err="1">
                  <a:solidFill>
                    <a:schemeClr val="bg1"/>
                  </a:solidFill>
                  <a:cs typeface="Arial" pitchFamily="34" charset="0"/>
                </a:rPr>
                <a:t>Documents</a:t>
              </a:r>
              <a:r>
                <a:rPr lang="cs-CZ" altLang="ko-KR" sz="1200" dirty="0">
                  <a:solidFill>
                    <a:schemeClr val="bg1"/>
                  </a:solidFill>
                  <a:cs typeface="Arial" pitchFamily="34" charset="0"/>
                </a:rPr>
                <a:t>; </a:t>
              </a:r>
              <a:r>
                <a:rPr lang="cs-CZ" altLang="ko-KR" sz="1200" dirty="0" err="1">
                  <a:solidFill>
                    <a:schemeClr val="bg1"/>
                  </a:solidFill>
                  <a:cs typeface="Arial" pitchFamily="34" charset="0"/>
                </a:rPr>
                <a:t>Photo</a:t>
              </a:r>
              <a:r>
                <a:rPr lang="cs-CZ" altLang="ko-KR" sz="1200" dirty="0">
                  <a:solidFill>
                    <a:schemeClr val="bg1"/>
                  </a:solidFill>
                  <a:cs typeface="Arial" pitchFamily="34" charset="0"/>
                </a:rPr>
                <a:t>; BOZP</a:t>
              </a:r>
            </a:p>
            <a:p>
              <a:endParaRPr lang="ko-KR" altLang="en-US" sz="1200" dirty="0">
                <a:solidFill>
                  <a:schemeClr val="bg1"/>
                </a:solidFill>
                <a:cs typeface="Arial" pitchFamily="34" charset="0"/>
              </a:endParaRPr>
            </a:p>
          </p:txBody>
        </p:sp>
        <p:sp>
          <p:nvSpPr>
            <p:cNvPr id="13" name="TextBox 12"/>
            <p:cNvSpPr txBox="1"/>
            <p:nvPr/>
          </p:nvSpPr>
          <p:spPr>
            <a:xfrm>
              <a:off x="803640" y="3362835"/>
              <a:ext cx="2059657" cy="276999"/>
            </a:xfrm>
            <a:prstGeom prst="rect">
              <a:avLst/>
            </a:prstGeom>
            <a:noFill/>
          </p:spPr>
          <p:txBody>
            <a:bodyPr wrap="square" rtlCol="0">
              <a:spAutoFit/>
            </a:bodyPr>
            <a:lstStyle/>
            <a:p>
              <a:r>
                <a:rPr lang="cs-CZ" altLang="ko-KR" sz="1200" b="1" dirty="0" err="1">
                  <a:solidFill>
                    <a:schemeClr val="bg1"/>
                  </a:solidFill>
                  <a:cs typeface="Arial" pitchFamily="34" charset="0"/>
                </a:rPr>
                <a:t>Tabs</a:t>
              </a:r>
              <a:r>
                <a:rPr lang="cs-CZ" altLang="ko-KR" sz="1200" b="1" dirty="0">
                  <a:solidFill>
                    <a:schemeClr val="bg1"/>
                  </a:solidFill>
                  <a:cs typeface="Arial" pitchFamily="34" charset="0"/>
                </a:rPr>
                <a:t> </a:t>
              </a:r>
              <a:r>
                <a:rPr lang="cs-CZ" altLang="ko-KR" sz="1200" b="1" dirty="0" err="1">
                  <a:solidFill>
                    <a:schemeClr val="bg1"/>
                  </a:solidFill>
                  <a:cs typeface="Arial" pitchFamily="34" charset="0"/>
                </a:rPr>
                <a:t>of</a:t>
              </a:r>
              <a:r>
                <a:rPr lang="cs-CZ" altLang="ko-KR" sz="1200" b="1" dirty="0">
                  <a:solidFill>
                    <a:schemeClr val="bg1"/>
                  </a:solidFill>
                  <a:cs typeface="Arial" pitchFamily="34" charset="0"/>
                </a:rPr>
                <a:t> </a:t>
              </a:r>
              <a:r>
                <a:rPr lang="cs-CZ" altLang="ko-KR" sz="1200" b="1" dirty="0" err="1">
                  <a:solidFill>
                    <a:schemeClr val="bg1"/>
                  </a:solidFill>
                  <a:cs typeface="Arial" pitchFamily="34" charset="0"/>
                </a:rPr>
                <a:t>machine</a:t>
              </a:r>
              <a:r>
                <a:rPr lang="cs-CZ" altLang="ko-KR" sz="1200" b="1" dirty="0">
                  <a:solidFill>
                    <a:schemeClr val="bg1"/>
                  </a:solidFill>
                  <a:cs typeface="Arial" pitchFamily="34" charset="0"/>
                </a:rPr>
                <a:t> </a:t>
              </a:r>
              <a:r>
                <a:rPr lang="cs-CZ" altLang="ko-KR" sz="1200" b="1" dirty="0" err="1">
                  <a:solidFill>
                    <a:schemeClr val="bg1"/>
                  </a:solidFill>
                  <a:cs typeface="Arial" pitchFamily="34" charset="0"/>
                </a:rPr>
                <a:t>card</a:t>
              </a:r>
              <a:endParaRPr lang="ko-KR" altLang="en-US" sz="1200" b="1" dirty="0">
                <a:solidFill>
                  <a:schemeClr val="bg1"/>
                </a:solidFill>
                <a:cs typeface="Arial" pitchFamily="34" charset="0"/>
              </a:endParaRPr>
            </a:p>
          </p:txBody>
        </p:sp>
      </p:grpSp>
      <p:pic>
        <p:nvPicPr>
          <p:cNvPr id="23" name="Obrázek 22" descr="Obsah obrázku elektronika, monitor, displej, vsedě&#10;&#10;Popis byl vytvořen automaticky">
            <a:extLst>
              <a:ext uri="{FF2B5EF4-FFF2-40B4-BE49-F238E27FC236}">
                <a16:creationId xmlns:a16="http://schemas.microsoft.com/office/drawing/2014/main" id="{8572774E-00B3-47F8-8164-A914E7017FB3}"/>
              </a:ext>
            </a:extLst>
          </p:cNvPr>
          <p:cNvPicPr>
            <a:picLocks noChangeAspect="1"/>
          </p:cNvPicPr>
          <p:nvPr/>
        </p:nvPicPr>
        <p:blipFill rotWithShape="1">
          <a:blip r:embed="rId2">
            <a:extLst>
              <a:ext uri="{28A0092B-C50C-407E-A947-70E740481C1C}">
                <a14:useLocalDpi xmlns:a14="http://schemas.microsoft.com/office/drawing/2010/main"/>
              </a:ext>
            </a:extLst>
          </a:blip>
          <a:srcRect b="15992"/>
          <a:stretch/>
        </p:blipFill>
        <p:spPr>
          <a:xfrm>
            <a:off x="2096756" y="533303"/>
            <a:ext cx="7317020" cy="4610197"/>
          </a:xfrm>
          <a:prstGeom prst="rect">
            <a:avLst/>
          </a:prstGeom>
        </p:spPr>
      </p:pic>
      <p:pic>
        <p:nvPicPr>
          <p:cNvPr id="26" name="Obrázek 25">
            <a:extLst>
              <a:ext uri="{FF2B5EF4-FFF2-40B4-BE49-F238E27FC236}">
                <a16:creationId xmlns:a16="http://schemas.microsoft.com/office/drawing/2014/main" id="{73F5F478-9F2D-490A-8B73-D66CAD884EE7}"/>
              </a:ext>
            </a:extLst>
          </p:cNvPr>
          <p:cNvPicPr>
            <a:picLocks noChangeAspect="1"/>
          </p:cNvPicPr>
          <p:nvPr/>
        </p:nvPicPr>
        <p:blipFill>
          <a:blip r:embed="rId3" cstate="print">
            <a:alphaModFix amt="85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529204" y="4610167"/>
            <a:ext cx="967007" cy="204057"/>
          </a:xfrm>
          <a:prstGeom prst="rect">
            <a:avLst/>
          </a:prstGeom>
        </p:spPr>
      </p:pic>
      <p:sp>
        <p:nvSpPr>
          <p:cNvPr id="14" name="Oval 21">
            <a:extLst>
              <a:ext uri="{FF2B5EF4-FFF2-40B4-BE49-F238E27FC236}">
                <a16:creationId xmlns:a16="http://schemas.microsoft.com/office/drawing/2014/main" id="{A13C5559-0325-42F9-8F82-BFFC2609FCB4}"/>
              </a:ext>
            </a:extLst>
          </p:cNvPr>
          <p:cNvSpPr>
            <a:spLocks noChangeAspect="1"/>
          </p:cNvSpPr>
          <p:nvPr/>
        </p:nvSpPr>
        <p:spPr>
          <a:xfrm>
            <a:off x="164106" y="3023744"/>
            <a:ext cx="408688" cy="41210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pic>
        <p:nvPicPr>
          <p:cNvPr id="3" name="Obrázek 2">
            <a:extLst>
              <a:ext uri="{FF2B5EF4-FFF2-40B4-BE49-F238E27FC236}">
                <a16:creationId xmlns:a16="http://schemas.microsoft.com/office/drawing/2014/main" id="{18AE4676-5B9A-421C-B087-1667C390D676}"/>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3347864" y="957094"/>
            <a:ext cx="4943431" cy="3456270"/>
          </a:xfrm>
          <a:prstGeom prst="rect">
            <a:avLst/>
          </a:prstGeom>
        </p:spPr>
      </p:pic>
    </p:spTree>
    <p:extLst>
      <p:ext uri="{BB962C8B-B14F-4D97-AF65-F5344CB8AC3E}">
        <p14:creationId xmlns:p14="http://schemas.microsoft.com/office/powerpoint/2010/main" val="379549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15616" y="63844"/>
            <a:ext cx="9144000" cy="576064"/>
          </a:xfrm>
        </p:spPr>
        <p:txBody>
          <a:bodyPr/>
          <a:lstStyle/>
          <a:p>
            <a:r>
              <a:rPr lang="cs-CZ" altLang="ko-KR" cap="all" dirty="0"/>
              <a:t>LIST / </a:t>
            </a:r>
            <a:r>
              <a:rPr lang="cs-CZ" altLang="ko-KR" cap="all" dirty="0" err="1"/>
              <a:t>hierarchY</a:t>
            </a:r>
            <a:endParaRPr lang="ko-KR" altLang="en-US" cap="all" dirty="0"/>
          </a:p>
        </p:txBody>
      </p:sp>
      <p:grpSp>
        <p:nvGrpSpPr>
          <p:cNvPr id="5" name="Group 4"/>
          <p:cNvGrpSpPr/>
          <p:nvPr/>
        </p:nvGrpSpPr>
        <p:grpSpPr>
          <a:xfrm>
            <a:off x="314004" y="649317"/>
            <a:ext cx="2221992" cy="1151291"/>
            <a:chOff x="395536" y="913120"/>
            <a:chExt cx="2376264" cy="1151291"/>
          </a:xfrm>
        </p:grpSpPr>
        <p:sp>
          <p:nvSpPr>
            <p:cNvPr id="6" name="TextBox 5"/>
            <p:cNvSpPr txBox="1"/>
            <p:nvPr/>
          </p:nvSpPr>
          <p:spPr>
            <a:xfrm>
              <a:off x="395536" y="1233414"/>
              <a:ext cx="2376264"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In the List tab</a:t>
              </a:r>
              <a:r>
                <a:rPr lang="cs-CZ" altLang="ko-KR" sz="1200" dirty="0">
                  <a:solidFill>
                    <a:schemeClr val="tx1">
                      <a:lumMod val="75000"/>
                      <a:lumOff val="25000"/>
                    </a:schemeClr>
                  </a:solidFill>
                  <a:cs typeface="Arial" pitchFamily="34" charset="0"/>
                </a:rPr>
                <a:t>,</a:t>
              </a:r>
              <a:r>
                <a:rPr lang="en-US" altLang="ko-KR" sz="1200" dirty="0">
                  <a:solidFill>
                    <a:schemeClr val="tx1">
                      <a:lumMod val="75000"/>
                      <a:lumOff val="25000"/>
                    </a:schemeClr>
                  </a:solidFill>
                  <a:cs typeface="Arial" pitchFamily="34" charset="0"/>
                </a:rPr>
                <a:t> basic information about the machine in a form of charts</a:t>
              </a:r>
              <a:r>
                <a:rPr lang="cs-CZ" altLang="ko-KR" sz="1200" dirty="0">
                  <a:solidFill>
                    <a:schemeClr val="tx1">
                      <a:lumMod val="75000"/>
                      <a:lumOff val="25000"/>
                    </a:schemeClr>
                  </a:solidFill>
                  <a:cs typeface="Arial" pitchFamily="34" charset="0"/>
                </a:rPr>
                <a:t> </a:t>
              </a:r>
              <a:r>
                <a:rPr lang="cs-CZ" altLang="ko-KR" sz="1200" dirty="0" err="1">
                  <a:solidFill>
                    <a:schemeClr val="tx1">
                      <a:lumMod val="75000"/>
                      <a:lumOff val="25000"/>
                    </a:schemeClr>
                  </a:solidFill>
                  <a:cs typeface="Arial" pitchFamily="34" charset="0"/>
                </a:rPr>
                <a:t>is</a:t>
              </a:r>
              <a:r>
                <a:rPr lang="cs-CZ" altLang="ko-KR" sz="1200" dirty="0">
                  <a:solidFill>
                    <a:schemeClr val="tx1">
                      <a:lumMod val="75000"/>
                      <a:lumOff val="25000"/>
                    </a:schemeClr>
                  </a:solidFill>
                  <a:cs typeface="Arial" pitchFamily="34" charset="0"/>
                </a:rPr>
                <a:t> </a:t>
              </a:r>
              <a:r>
                <a:rPr lang="cs-CZ" altLang="ko-KR" sz="1200" dirty="0" err="1">
                  <a:solidFill>
                    <a:schemeClr val="tx1">
                      <a:lumMod val="75000"/>
                      <a:lumOff val="25000"/>
                    </a:schemeClr>
                  </a:solidFill>
                  <a:cs typeface="Arial" pitchFamily="34" charset="0"/>
                </a:rPr>
                <a:t>displayed</a:t>
              </a:r>
              <a:r>
                <a:rPr lang="cs-CZ" altLang="ko-KR" sz="1200" dirty="0">
                  <a:solidFill>
                    <a:schemeClr val="tx1">
                      <a:lumMod val="75000"/>
                      <a:lumOff val="25000"/>
                    </a:schemeClr>
                  </a:solidFill>
                  <a:cs typeface="Arial" pitchFamily="34" charset="0"/>
                </a:rPr>
                <a:t>.</a:t>
              </a:r>
              <a:endParaRPr lang="en-US" altLang="ko-KR" sz="1200" dirty="0">
                <a:solidFill>
                  <a:schemeClr val="tx1">
                    <a:lumMod val="75000"/>
                    <a:lumOff val="25000"/>
                  </a:schemeClr>
                </a:solidFill>
                <a:cs typeface="Arial" pitchFamily="34" charset="0"/>
              </a:endParaRPr>
            </a:p>
          </p:txBody>
        </p:sp>
        <p:sp>
          <p:nvSpPr>
            <p:cNvPr id="7" name="TextBox 6"/>
            <p:cNvSpPr txBox="1"/>
            <p:nvPr/>
          </p:nvSpPr>
          <p:spPr>
            <a:xfrm>
              <a:off x="395536" y="913120"/>
              <a:ext cx="2376264" cy="307777"/>
            </a:xfrm>
            <a:prstGeom prst="rect">
              <a:avLst/>
            </a:prstGeom>
            <a:noFill/>
          </p:spPr>
          <p:txBody>
            <a:bodyPr wrap="square" rtlCol="0">
              <a:spAutoFit/>
            </a:bodyPr>
            <a:lstStyle/>
            <a:p>
              <a:r>
                <a:rPr lang="cs-CZ" altLang="ko-KR" sz="1400" b="1" dirty="0">
                  <a:solidFill>
                    <a:schemeClr val="tx1">
                      <a:lumMod val="75000"/>
                      <a:lumOff val="25000"/>
                    </a:schemeClr>
                  </a:solidFill>
                  <a:cs typeface="Arial" pitchFamily="34" charset="0"/>
                </a:rPr>
                <a:t>List / Hierarchy</a:t>
              </a:r>
              <a:endParaRPr lang="ko-KR" altLang="en-US" sz="1400" b="1" dirty="0">
                <a:solidFill>
                  <a:schemeClr val="tx1">
                    <a:lumMod val="75000"/>
                    <a:lumOff val="25000"/>
                  </a:schemeClr>
                </a:solidFill>
                <a:cs typeface="Arial" pitchFamily="34" charset="0"/>
              </a:endParaRPr>
            </a:p>
          </p:txBody>
        </p:sp>
      </p:grpSp>
      <p:grpSp>
        <p:nvGrpSpPr>
          <p:cNvPr id="11" name="Group 10"/>
          <p:cNvGrpSpPr/>
          <p:nvPr/>
        </p:nvGrpSpPr>
        <p:grpSpPr>
          <a:xfrm>
            <a:off x="314004" y="2978159"/>
            <a:ext cx="2385788" cy="1694354"/>
            <a:chOff x="467839" y="3362835"/>
            <a:chExt cx="2550379" cy="1694354"/>
          </a:xfrm>
        </p:grpSpPr>
        <p:sp>
          <p:nvSpPr>
            <p:cNvPr id="12" name="TextBox 11"/>
            <p:cNvSpPr txBox="1"/>
            <p:nvPr/>
          </p:nvSpPr>
          <p:spPr>
            <a:xfrm>
              <a:off x="815988" y="3672194"/>
              <a:ext cx="2059657" cy="1384995"/>
            </a:xfrm>
            <a:prstGeom prst="rect">
              <a:avLst/>
            </a:prstGeom>
            <a:noFill/>
          </p:spPr>
          <p:txBody>
            <a:bodyPr wrap="square" rtlCol="0">
              <a:spAutoFit/>
            </a:bodyPr>
            <a:lstStyle/>
            <a:p>
              <a:r>
                <a:rPr lang="en-US" altLang="ko-KR" sz="1200" dirty="0">
                  <a:solidFill>
                    <a:schemeClr val="bg1"/>
                  </a:solidFill>
                  <a:cs typeface="Arial" pitchFamily="34" charset="0"/>
                </a:rPr>
                <a:t>Tables in the system c</a:t>
              </a:r>
              <a:r>
                <a:rPr lang="cs-CZ" altLang="ko-KR" sz="1200" dirty="0" err="1">
                  <a:solidFill>
                    <a:schemeClr val="bg1"/>
                  </a:solidFill>
                  <a:cs typeface="Arial" pitchFamily="34" charset="0"/>
                </a:rPr>
                <a:t>ould</a:t>
              </a:r>
              <a:r>
                <a:rPr lang="en-US" altLang="ko-KR" sz="1200" dirty="0">
                  <a:solidFill>
                    <a:schemeClr val="bg1"/>
                  </a:solidFill>
                  <a:cs typeface="Arial" pitchFamily="34" charset="0"/>
                </a:rPr>
                <a:t> be customized to suit your preferences. Renaming columns, changing the order, font, font color, or hiding a column…</a:t>
              </a:r>
              <a:endParaRPr lang="ko-KR" altLang="en-US" sz="1200" dirty="0">
                <a:solidFill>
                  <a:schemeClr val="bg1"/>
                </a:solidFill>
                <a:cs typeface="Arial" pitchFamily="34" charset="0"/>
              </a:endParaRPr>
            </a:p>
          </p:txBody>
        </p:sp>
        <p:sp>
          <p:nvSpPr>
            <p:cNvPr id="13" name="TextBox 12"/>
            <p:cNvSpPr txBox="1"/>
            <p:nvPr/>
          </p:nvSpPr>
          <p:spPr>
            <a:xfrm>
              <a:off x="467839" y="3362835"/>
              <a:ext cx="2550379" cy="276999"/>
            </a:xfrm>
            <a:prstGeom prst="rect">
              <a:avLst/>
            </a:prstGeom>
            <a:noFill/>
          </p:spPr>
          <p:txBody>
            <a:bodyPr wrap="square" rtlCol="0">
              <a:spAutoFit/>
            </a:bodyPr>
            <a:lstStyle/>
            <a:p>
              <a:r>
                <a:rPr lang="cs-CZ" altLang="ko-KR" sz="1200" b="1" dirty="0" err="1">
                  <a:solidFill>
                    <a:schemeClr val="bg1"/>
                  </a:solidFill>
                  <a:cs typeface="Arial" pitchFamily="34" charset="0"/>
                </a:rPr>
                <a:t>Adapting</a:t>
              </a:r>
              <a:r>
                <a:rPr lang="cs-CZ" altLang="ko-KR" sz="1200" b="1" dirty="0">
                  <a:solidFill>
                    <a:schemeClr val="bg1"/>
                  </a:solidFill>
                  <a:cs typeface="Arial" pitchFamily="34" charset="0"/>
                </a:rPr>
                <a:t> to </a:t>
              </a:r>
              <a:r>
                <a:rPr lang="cs-CZ" altLang="ko-KR" sz="1200" b="1" dirty="0" err="1">
                  <a:solidFill>
                    <a:schemeClr val="bg1"/>
                  </a:solidFill>
                  <a:cs typeface="Arial" pitchFamily="34" charset="0"/>
                </a:rPr>
                <a:t>your</a:t>
              </a:r>
              <a:r>
                <a:rPr lang="cs-CZ" altLang="ko-KR" sz="1200" b="1" dirty="0">
                  <a:solidFill>
                    <a:schemeClr val="bg1"/>
                  </a:solidFill>
                  <a:cs typeface="Arial" pitchFamily="34" charset="0"/>
                </a:rPr>
                <a:t> </a:t>
              </a:r>
              <a:r>
                <a:rPr lang="cs-CZ" altLang="ko-KR" sz="1200" b="1" dirty="0" err="1">
                  <a:solidFill>
                    <a:schemeClr val="bg1"/>
                  </a:solidFill>
                  <a:cs typeface="Arial" pitchFamily="34" charset="0"/>
                </a:rPr>
                <a:t>needs</a:t>
              </a:r>
              <a:endParaRPr lang="ko-KR" altLang="en-US" sz="1200" b="1" dirty="0">
                <a:solidFill>
                  <a:schemeClr val="bg1"/>
                </a:solidFill>
                <a:cs typeface="Arial" pitchFamily="34" charset="0"/>
              </a:endParaRPr>
            </a:p>
          </p:txBody>
        </p:sp>
      </p:grpSp>
      <p:pic>
        <p:nvPicPr>
          <p:cNvPr id="23" name="Obrázek 22" descr="Obsah obrázku elektronika, monitor, displej, vsedě&#10;&#10;Popis byl vytvořen automaticky">
            <a:extLst>
              <a:ext uri="{FF2B5EF4-FFF2-40B4-BE49-F238E27FC236}">
                <a16:creationId xmlns:a16="http://schemas.microsoft.com/office/drawing/2014/main" id="{8572774E-00B3-47F8-8164-A914E7017FB3}"/>
              </a:ext>
            </a:extLst>
          </p:cNvPr>
          <p:cNvPicPr>
            <a:picLocks noChangeAspect="1"/>
          </p:cNvPicPr>
          <p:nvPr/>
        </p:nvPicPr>
        <p:blipFill rotWithShape="1">
          <a:blip r:embed="rId2">
            <a:extLst>
              <a:ext uri="{28A0092B-C50C-407E-A947-70E740481C1C}">
                <a14:useLocalDpi xmlns:a14="http://schemas.microsoft.com/office/drawing/2010/main"/>
              </a:ext>
            </a:extLst>
          </a:blip>
          <a:srcRect b="15992"/>
          <a:stretch/>
        </p:blipFill>
        <p:spPr>
          <a:xfrm>
            <a:off x="2096756" y="533303"/>
            <a:ext cx="7317020" cy="4610197"/>
          </a:xfrm>
          <a:prstGeom prst="rect">
            <a:avLst/>
          </a:prstGeom>
        </p:spPr>
      </p:pic>
      <p:pic>
        <p:nvPicPr>
          <p:cNvPr id="26" name="Obrázek 25">
            <a:extLst>
              <a:ext uri="{FF2B5EF4-FFF2-40B4-BE49-F238E27FC236}">
                <a16:creationId xmlns:a16="http://schemas.microsoft.com/office/drawing/2014/main" id="{73F5F478-9F2D-490A-8B73-D66CAD884EE7}"/>
              </a:ext>
            </a:extLst>
          </p:cNvPr>
          <p:cNvPicPr>
            <a:picLocks noChangeAspect="1"/>
          </p:cNvPicPr>
          <p:nvPr/>
        </p:nvPicPr>
        <p:blipFill>
          <a:blip r:embed="rId3" cstate="print">
            <a:alphaModFix amt="85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529204" y="4610167"/>
            <a:ext cx="967007" cy="204057"/>
          </a:xfrm>
          <a:prstGeom prst="rect">
            <a:avLst/>
          </a:prstGeom>
        </p:spPr>
      </p:pic>
      <p:sp>
        <p:nvSpPr>
          <p:cNvPr id="14" name="Oval 21">
            <a:extLst>
              <a:ext uri="{FF2B5EF4-FFF2-40B4-BE49-F238E27FC236}">
                <a16:creationId xmlns:a16="http://schemas.microsoft.com/office/drawing/2014/main" id="{A13C5559-0325-42F9-8F82-BFFC2609FCB4}"/>
              </a:ext>
            </a:extLst>
          </p:cNvPr>
          <p:cNvSpPr>
            <a:spLocks noChangeAspect="1"/>
          </p:cNvSpPr>
          <p:nvPr/>
        </p:nvSpPr>
        <p:spPr>
          <a:xfrm>
            <a:off x="136645" y="3287518"/>
            <a:ext cx="432746" cy="43636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pic>
        <p:nvPicPr>
          <p:cNvPr id="3" name="Obrázek 2">
            <a:extLst>
              <a:ext uri="{FF2B5EF4-FFF2-40B4-BE49-F238E27FC236}">
                <a16:creationId xmlns:a16="http://schemas.microsoft.com/office/drawing/2014/main" id="{861D4011-8334-49D0-80A1-09EBCD28133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3347864" y="953942"/>
            <a:ext cx="4920653" cy="3436920"/>
          </a:xfrm>
          <a:prstGeom prst="rect">
            <a:avLst/>
          </a:prstGeom>
        </p:spPr>
      </p:pic>
    </p:spTree>
    <p:extLst>
      <p:ext uri="{BB962C8B-B14F-4D97-AF65-F5344CB8AC3E}">
        <p14:creationId xmlns:p14="http://schemas.microsoft.com/office/powerpoint/2010/main" val="86016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15616" y="63844"/>
            <a:ext cx="9144000" cy="576064"/>
          </a:xfrm>
        </p:spPr>
        <p:txBody>
          <a:bodyPr/>
          <a:lstStyle/>
          <a:p>
            <a:r>
              <a:rPr lang="cs-CZ" altLang="ko-KR" cap="all" dirty="0" err="1"/>
              <a:t>Unhierarchy</a:t>
            </a:r>
            <a:r>
              <a:rPr lang="cs-CZ" altLang="ko-KR" cap="all" dirty="0"/>
              <a:t> </a:t>
            </a:r>
            <a:r>
              <a:rPr lang="cs-CZ" altLang="ko-KR" cap="all" dirty="0" err="1"/>
              <a:t>maintenance</a:t>
            </a:r>
            <a:r>
              <a:rPr lang="cs-CZ" altLang="ko-KR" cap="all" dirty="0"/>
              <a:t> </a:t>
            </a:r>
            <a:endParaRPr lang="ko-KR" altLang="en-US" cap="all" dirty="0"/>
          </a:p>
        </p:txBody>
      </p:sp>
      <p:grpSp>
        <p:nvGrpSpPr>
          <p:cNvPr id="5" name="Group 4"/>
          <p:cNvGrpSpPr/>
          <p:nvPr/>
        </p:nvGrpSpPr>
        <p:grpSpPr>
          <a:xfrm>
            <a:off x="180632" y="649317"/>
            <a:ext cx="2385788" cy="1705289"/>
            <a:chOff x="252904" y="913120"/>
            <a:chExt cx="2551432" cy="1705289"/>
          </a:xfrm>
        </p:grpSpPr>
        <p:sp>
          <p:nvSpPr>
            <p:cNvPr id="6" name="TextBox 5"/>
            <p:cNvSpPr txBox="1"/>
            <p:nvPr/>
          </p:nvSpPr>
          <p:spPr>
            <a:xfrm>
              <a:off x="395536" y="1233414"/>
              <a:ext cx="2376264" cy="138499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In the Nongradual maintenance tab there are defined independently repeatedly performed maintenance</a:t>
              </a:r>
              <a:r>
                <a:rPr lang="cs-CZ" altLang="ko-KR" sz="1200" dirty="0">
                  <a:solidFill>
                    <a:schemeClr val="tx1">
                      <a:lumMod val="75000"/>
                      <a:lumOff val="25000"/>
                    </a:schemeClr>
                  </a:solidFill>
                  <a:cs typeface="Arial" pitchFamily="34" charset="0"/>
                </a:rPr>
                <a:t>s</a:t>
              </a:r>
              <a:r>
                <a:rPr lang="en-US" altLang="ko-KR" sz="1200" dirty="0">
                  <a:solidFill>
                    <a:schemeClr val="tx1">
                      <a:lumMod val="75000"/>
                      <a:lumOff val="25000"/>
                    </a:schemeClr>
                  </a:solidFill>
                  <a:cs typeface="Arial" pitchFamily="34" charset="0"/>
                </a:rPr>
                <a:t> or single events such as revisions, trainings </a:t>
              </a:r>
              <a:r>
                <a:rPr lang="en-US" altLang="ko-KR" sz="1200" dirty="0" err="1">
                  <a:solidFill>
                    <a:schemeClr val="tx1">
                      <a:lumMod val="75000"/>
                      <a:lumOff val="25000"/>
                    </a:schemeClr>
                  </a:solidFill>
                  <a:cs typeface="Arial" pitchFamily="34" charset="0"/>
                </a:rPr>
                <a:t>etc</a:t>
              </a:r>
              <a:r>
                <a:rPr lang="cs-CZ" altLang="ko-KR" sz="1200" dirty="0">
                  <a:solidFill>
                    <a:schemeClr val="tx1">
                      <a:lumMod val="75000"/>
                      <a:lumOff val="25000"/>
                    </a:schemeClr>
                  </a:solidFill>
                  <a:cs typeface="Arial" pitchFamily="34" charset="0"/>
                </a:rPr>
                <a:t>.</a:t>
              </a:r>
              <a:endParaRPr lang="en-US" altLang="ko-KR" sz="1200" dirty="0">
                <a:solidFill>
                  <a:schemeClr val="tx1">
                    <a:lumMod val="75000"/>
                    <a:lumOff val="25000"/>
                  </a:schemeClr>
                </a:solidFill>
                <a:cs typeface="Arial" pitchFamily="34" charset="0"/>
              </a:endParaRPr>
            </a:p>
          </p:txBody>
        </p:sp>
        <p:sp>
          <p:nvSpPr>
            <p:cNvPr id="7" name="TextBox 6"/>
            <p:cNvSpPr txBox="1"/>
            <p:nvPr/>
          </p:nvSpPr>
          <p:spPr>
            <a:xfrm>
              <a:off x="252904" y="913120"/>
              <a:ext cx="2551432" cy="307777"/>
            </a:xfrm>
            <a:prstGeom prst="rect">
              <a:avLst/>
            </a:prstGeom>
            <a:noFill/>
          </p:spPr>
          <p:txBody>
            <a:bodyPr wrap="square" rtlCol="0">
              <a:spAutoFit/>
            </a:bodyPr>
            <a:lstStyle/>
            <a:p>
              <a:r>
                <a:rPr lang="cs-CZ" altLang="ko-KR" sz="1400" b="1" dirty="0" err="1">
                  <a:solidFill>
                    <a:schemeClr val="tx1">
                      <a:lumMod val="75000"/>
                      <a:lumOff val="25000"/>
                    </a:schemeClr>
                  </a:solidFill>
                  <a:cs typeface="Arial" pitchFamily="34" charset="0"/>
                </a:rPr>
                <a:t>Unhierarchy</a:t>
              </a:r>
              <a:r>
                <a:rPr lang="cs-CZ" altLang="ko-KR" sz="1400" b="1" dirty="0">
                  <a:solidFill>
                    <a:schemeClr val="tx1">
                      <a:lumMod val="75000"/>
                      <a:lumOff val="25000"/>
                    </a:schemeClr>
                  </a:solidFill>
                  <a:cs typeface="Arial" pitchFamily="34" charset="0"/>
                </a:rPr>
                <a:t> </a:t>
              </a:r>
              <a:r>
                <a:rPr lang="cs-CZ" altLang="ko-KR" sz="1400" b="1" dirty="0" err="1">
                  <a:solidFill>
                    <a:schemeClr val="tx1">
                      <a:lumMod val="75000"/>
                      <a:lumOff val="25000"/>
                    </a:schemeClr>
                  </a:solidFill>
                  <a:cs typeface="Arial" pitchFamily="34" charset="0"/>
                </a:rPr>
                <a:t>maintenance</a:t>
              </a:r>
              <a:r>
                <a:rPr lang="cs-CZ" altLang="ko-KR" sz="1400" b="1" dirty="0">
                  <a:solidFill>
                    <a:schemeClr val="tx1">
                      <a:lumMod val="75000"/>
                      <a:lumOff val="25000"/>
                    </a:schemeClr>
                  </a:solidFill>
                  <a:cs typeface="Arial" pitchFamily="34" charset="0"/>
                </a:rPr>
                <a:t> </a:t>
              </a:r>
              <a:endParaRPr lang="ko-KR" altLang="en-US" sz="1400" b="1" dirty="0">
                <a:solidFill>
                  <a:schemeClr val="tx1">
                    <a:lumMod val="75000"/>
                    <a:lumOff val="25000"/>
                  </a:schemeClr>
                </a:solidFill>
                <a:cs typeface="Arial" pitchFamily="34" charset="0"/>
              </a:endParaRPr>
            </a:p>
          </p:txBody>
        </p:sp>
      </p:grpSp>
      <p:grpSp>
        <p:nvGrpSpPr>
          <p:cNvPr id="11" name="Group 10"/>
          <p:cNvGrpSpPr/>
          <p:nvPr/>
        </p:nvGrpSpPr>
        <p:grpSpPr>
          <a:xfrm>
            <a:off x="314004" y="2978159"/>
            <a:ext cx="2385788" cy="1640470"/>
            <a:chOff x="467839" y="3362835"/>
            <a:chExt cx="2550379" cy="1640470"/>
          </a:xfrm>
        </p:grpSpPr>
        <p:sp>
          <p:nvSpPr>
            <p:cNvPr id="12" name="TextBox 11"/>
            <p:cNvSpPr txBox="1"/>
            <p:nvPr/>
          </p:nvSpPr>
          <p:spPr>
            <a:xfrm>
              <a:off x="805992" y="3802976"/>
              <a:ext cx="2059657" cy="1200329"/>
            </a:xfrm>
            <a:prstGeom prst="rect">
              <a:avLst/>
            </a:prstGeom>
            <a:noFill/>
          </p:spPr>
          <p:txBody>
            <a:bodyPr wrap="square" rtlCol="0">
              <a:spAutoFit/>
            </a:bodyPr>
            <a:lstStyle/>
            <a:p>
              <a:r>
                <a:rPr lang="en-US" altLang="ko-KR" sz="1200" dirty="0">
                  <a:solidFill>
                    <a:schemeClr val="bg1"/>
                  </a:solidFill>
                  <a:cs typeface="Arial" pitchFamily="34" charset="0"/>
                </a:rPr>
                <a:t>Accurate maintenance is </a:t>
              </a:r>
              <a:r>
                <a:rPr lang="cs-CZ" altLang="ko-KR" sz="1200" dirty="0">
                  <a:solidFill>
                    <a:schemeClr val="bg1"/>
                  </a:solidFill>
                  <a:cs typeface="Arial" pitchFamily="34" charset="0"/>
                </a:rPr>
                <a:t>a </a:t>
              </a:r>
              <a:r>
                <a:rPr lang="en-US" altLang="ko-KR" sz="1200" dirty="0">
                  <a:solidFill>
                    <a:schemeClr val="bg1"/>
                  </a:solidFill>
                  <a:cs typeface="Arial" pitchFamily="34" charset="0"/>
                </a:rPr>
                <a:t>key to success. </a:t>
              </a:r>
              <a:r>
                <a:rPr lang="en-US" altLang="ko-KR" sz="1200" dirty="0" err="1">
                  <a:solidFill>
                    <a:schemeClr val="bg1"/>
                  </a:solidFill>
                  <a:cs typeface="Arial" pitchFamily="34" charset="0"/>
                </a:rPr>
                <a:t>Profylax</a:t>
              </a:r>
              <a:r>
                <a:rPr lang="en-US" altLang="ko-KR" sz="1200" dirty="0">
                  <a:solidFill>
                    <a:schemeClr val="bg1"/>
                  </a:solidFill>
                  <a:cs typeface="Arial" pitchFamily="34" charset="0"/>
                </a:rPr>
                <a:t> offers hundreds of settings that make it possible for you to adapt everything to your needs.</a:t>
              </a:r>
              <a:endParaRPr lang="ko-KR" altLang="en-US" sz="1200" dirty="0">
                <a:solidFill>
                  <a:schemeClr val="bg1"/>
                </a:solidFill>
                <a:cs typeface="Arial" pitchFamily="34" charset="0"/>
              </a:endParaRPr>
            </a:p>
          </p:txBody>
        </p:sp>
        <p:sp>
          <p:nvSpPr>
            <p:cNvPr id="13" name="TextBox 12"/>
            <p:cNvSpPr txBox="1"/>
            <p:nvPr/>
          </p:nvSpPr>
          <p:spPr>
            <a:xfrm>
              <a:off x="467839" y="3362835"/>
              <a:ext cx="2550379" cy="461665"/>
            </a:xfrm>
            <a:prstGeom prst="rect">
              <a:avLst/>
            </a:prstGeom>
            <a:noFill/>
          </p:spPr>
          <p:txBody>
            <a:bodyPr wrap="square" rtlCol="0">
              <a:spAutoFit/>
            </a:bodyPr>
            <a:lstStyle/>
            <a:p>
              <a:r>
                <a:rPr lang="cs-CZ" altLang="ko-KR" sz="1200" b="1" dirty="0" err="1">
                  <a:solidFill>
                    <a:schemeClr val="bg1"/>
                  </a:solidFill>
                  <a:cs typeface="Arial" pitchFamily="34" charset="0"/>
                </a:rPr>
                <a:t>Possibilities</a:t>
              </a:r>
              <a:r>
                <a:rPr lang="cs-CZ" altLang="ko-KR" sz="1200" b="1" dirty="0">
                  <a:solidFill>
                    <a:schemeClr val="bg1"/>
                  </a:solidFill>
                  <a:cs typeface="Arial" pitchFamily="34" charset="0"/>
                </a:rPr>
                <a:t> </a:t>
              </a:r>
              <a:r>
                <a:rPr lang="cs-CZ" altLang="ko-KR" sz="1200" b="1" dirty="0" err="1">
                  <a:solidFill>
                    <a:schemeClr val="bg1"/>
                  </a:solidFill>
                  <a:cs typeface="Arial" pitchFamily="34" charset="0"/>
                </a:rPr>
                <a:t>of</a:t>
              </a:r>
              <a:r>
                <a:rPr lang="cs-CZ" altLang="ko-KR" sz="1200" b="1" dirty="0">
                  <a:solidFill>
                    <a:schemeClr val="bg1"/>
                  </a:solidFill>
                  <a:cs typeface="Arial" pitchFamily="34" charset="0"/>
                </a:rPr>
                <a:t> </a:t>
              </a:r>
              <a:r>
                <a:rPr lang="cs-CZ" altLang="ko-KR" sz="1200" b="1" dirty="0" err="1">
                  <a:solidFill>
                    <a:schemeClr val="bg1"/>
                  </a:solidFill>
                  <a:cs typeface="Arial" pitchFamily="34" charset="0"/>
                </a:rPr>
                <a:t>maintenance</a:t>
              </a:r>
              <a:r>
                <a:rPr lang="cs-CZ" altLang="ko-KR" sz="1200" b="1" dirty="0">
                  <a:solidFill>
                    <a:schemeClr val="bg1"/>
                  </a:solidFill>
                  <a:cs typeface="Arial" pitchFamily="34" charset="0"/>
                </a:rPr>
                <a:t> </a:t>
              </a:r>
              <a:r>
                <a:rPr lang="cs-CZ" altLang="ko-KR" sz="1200" b="1" dirty="0" err="1">
                  <a:solidFill>
                    <a:schemeClr val="bg1"/>
                  </a:solidFill>
                  <a:cs typeface="Arial" pitchFamily="34" charset="0"/>
                </a:rPr>
                <a:t>definition</a:t>
              </a:r>
              <a:endParaRPr lang="ko-KR" altLang="en-US" sz="1200" b="1" dirty="0">
                <a:solidFill>
                  <a:schemeClr val="bg1"/>
                </a:solidFill>
                <a:cs typeface="Arial" pitchFamily="34" charset="0"/>
              </a:endParaRPr>
            </a:p>
          </p:txBody>
        </p:sp>
      </p:grpSp>
      <p:pic>
        <p:nvPicPr>
          <p:cNvPr id="23" name="Obrázek 22" descr="Obsah obrázku elektronika, monitor, displej, vsedě&#10;&#10;Popis byl vytvořen automaticky">
            <a:extLst>
              <a:ext uri="{FF2B5EF4-FFF2-40B4-BE49-F238E27FC236}">
                <a16:creationId xmlns:a16="http://schemas.microsoft.com/office/drawing/2014/main" id="{8572774E-00B3-47F8-8164-A914E7017FB3}"/>
              </a:ext>
            </a:extLst>
          </p:cNvPr>
          <p:cNvPicPr>
            <a:picLocks noChangeAspect="1"/>
          </p:cNvPicPr>
          <p:nvPr/>
        </p:nvPicPr>
        <p:blipFill rotWithShape="1">
          <a:blip r:embed="rId2">
            <a:extLst>
              <a:ext uri="{28A0092B-C50C-407E-A947-70E740481C1C}">
                <a14:useLocalDpi xmlns:a14="http://schemas.microsoft.com/office/drawing/2010/main"/>
              </a:ext>
            </a:extLst>
          </a:blip>
          <a:srcRect b="15992"/>
          <a:stretch/>
        </p:blipFill>
        <p:spPr>
          <a:xfrm>
            <a:off x="2096756" y="533303"/>
            <a:ext cx="7317020" cy="4610197"/>
          </a:xfrm>
          <a:prstGeom prst="rect">
            <a:avLst/>
          </a:prstGeom>
        </p:spPr>
      </p:pic>
      <p:pic>
        <p:nvPicPr>
          <p:cNvPr id="26" name="Obrázek 25">
            <a:extLst>
              <a:ext uri="{FF2B5EF4-FFF2-40B4-BE49-F238E27FC236}">
                <a16:creationId xmlns:a16="http://schemas.microsoft.com/office/drawing/2014/main" id="{73F5F478-9F2D-490A-8B73-D66CAD884EE7}"/>
              </a:ext>
            </a:extLst>
          </p:cNvPr>
          <p:cNvPicPr>
            <a:picLocks noChangeAspect="1"/>
          </p:cNvPicPr>
          <p:nvPr/>
        </p:nvPicPr>
        <p:blipFill>
          <a:blip r:embed="rId3" cstate="print">
            <a:alphaModFix amt="85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529204" y="4610167"/>
            <a:ext cx="967007" cy="204057"/>
          </a:xfrm>
          <a:prstGeom prst="rect">
            <a:avLst/>
          </a:prstGeom>
        </p:spPr>
      </p:pic>
      <p:sp>
        <p:nvSpPr>
          <p:cNvPr id="19" name="Oval 6">
            <a:extLst>
              <a:ext uri="{FF2B5EF4-FFF2-40B4-BE49-F238E27FC236}">
                <a16:creationId xmlns:a16="http://schemas.microsoft.com/office/drawing/2014/main" id="{CAEF8CEE-1405-4832-8ACD-B65CBE91280F}"/>
              </a:ext>
            </a:extLst>
          </p:cNvPr>
          <p:cNvSpPr/>
          <p:nvPr/>
        </p:nvSpPr>
        <p:spPr>
          <a:xfrm>
            <a:off x="104234" y="3435846"/>
            <a:ext cx="356681" cy="352945"/>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3" name="Obrázek 2">
            <a:extLst>
              <a:ext uri="{FF2B5EF4-FFF2-40B4-BE49-F238E27FC236}">
                <a16:creationId xmlns:a16="http://schemas.microsoft.com/office/drawing/2014/main" id="{DEB2ED75-8204-4726-AB6A-75CD69D02E92}"/>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3306994" y="969611"/>
            <a:ext cx="4896544" cy="3428264"/>
          </a:xfrm>
          <a:prstGeom prst="rect">
            <a:avLst/>
          </a:prstGeom>
        </p:spPr>
      </p:pic>
    </p:spTree>
    <p:extLst>
      <p:ext uri="{BB962C8B-B14F-4D97-AF65-F5344CB8AC3E}">
        <p14:creationId xmlns:p14="http://schemas.microsoft.com/office/powerpoint/2010/main" val="129188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15616" y="63844"/>
            <a:ext cx="9144000" cy="576064"/>
          </a:xfrm>
        </p:spPr>
        <p:txBody>
          <a:bodyPr/>
          <a:lstStyle/>
          <a:p>
            <a:r>
              <a:rPr lang="cs-CZ" altLang="ko-KR" cap="all" dirty="0"/>
              <a:t>REPAIRS</a:t>
            </a:r>
            <a:endParaRPr lang="ko-KR" altLang="en-US" cap="all" dirty="0"/>
          </a:p>
        </p:txBody>
      </p:sp>
      <p:grpSp>
        <p:nvGrpSpPr>
          <p:cNvPr id="5" name="Group 4"/>
          <p:cNvGrpSpPr/>
          <p:nvPr/>
        </p:nvGrpSpPr>
        <p:grpSpPr>
          <a:xfrm>
            <a:off x="314004" y="649317"/>
            <a:ext cx="2221992" cy="966625"/>
            <a:chOff x="395536" y="913120"/>
            <a:chExt cx="2376264" cy="966625"/>
          </a:xfrm>
        </p:grpSpPr>
        <p:sp>
          <p:nvSpPr>
            <p:cNvPr id="6" name="TextBox 5"/>
            <p:cNvSpPr txBox="1"/>
            <p:nvPr/>
          </p:nvSpPr>
          <p:spPr>
            <a:xfrm>
              <a:off x="395536" y="1233414"/>
              <a:ext cx="2376264"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In the Repairs tab you fill in particular repairs of the machine</a:t>
              </a:r>
              <a:r>
                <a:rPr lang="cs-CZ" altLang="ko-KR" sz="1200" dirty="0">
                  <a:solidFill>
                    <a:schemeClr val="tx1">
                      <a:lumMod val="75000"/>
                      <a:lumOff val="25000"/>
                    </a:schemeClr>
                  </a:solidFill>
                  <a:cs typeface="Arial" pitchFamily="34" charset="0"/>
                </a:rPr>
                <a:t>. </a:t>
              </a:r>
            </a:p>
          </p:txBody>
        </p:sp>
        <p:sp>
          <p:nvSpPr>
            <p:cNvPr id="7" name="TextBox 6"/>
            <p:cNvSpPr txBox="1"/>
            <p:nvPr/>
          </p:nvSpPr>
          <p:spPr>
            <a:xfrm>
              <a:off x="395536" y="913120"/>
              <a:ext cx="2376264" cy="307777"/>
            </a:xfrm>
            <a:prstGeom prst="rect">
              <a:avLst/>
            </a:prstGeom>
            <a:noFill/>
          </p:spPr>
          <p:txBody>
            <a:bodyPr wrap="square" rtlCol="0">
              <a:spAutoFit/>
            </a:bodyPr>
            <a:lstStyle/>
            <a:p>
              <a:r>
                <a:rPr lang="cs-CZ" altLang="ko-KR" sz="1400" b="1" dirty="0" err="1">
                  <a:solidFill>
                    <a:schemeClr val="tx1">
                      <a:lumMod val="75000"/>
                      <a:lumOff val="25000"/>
                    </a:schemeClr>
                  </a:solidFill>
                  <a:cs typeface="Arial" pitchFamily="34" charset="0"/>
                </a:rPr>
                <a:t>Repairs</a:t>
              </a:r>
              <a:endParaRPr lang="ko-KR" altLang="en-US" sz="1400" b="1" dirty="0">
                <a:solidFill>
                  <a:schemeClr val="tx1">
                    <a:lumMod val="75000"/>
                    <a:lumOff val="25000"/>
                  </a:schemeClr>
                </a:solidFill>
                <a:cs typeface="Arial" pitchFamily="34" charset="0"/>
              </a:endParaRPr>
            </a:p>
          </p:txBody>
        </p:sp>
      </p:grpSp>
      <p:grpSp>
        <p:nvGrpSpPr>
          <p:cNvPr id="11" name="Group 10"/>
          <p:cNvGrpSpPr/>
          <p:nvPr/>
        </p:nvGrpSpPr>
        <p:grpSpPr>
          <a:xfrm>
            <a:off x="314004" y="2978159"/>
            <a:ext cx="2385788" cy="2063685"/>
            <a:chOff x="467839" y="3362835"/>
            <a:chExt cx="2550379" cy="2063685"/>
          </a:xfrm>
        </p:grpSpPr>
        <p:sp>
          <p:nvSpPr>
            <p:cNvPr id="12" name="TextBox 11"/>
            <p:cNvSpPr txBox="1"/>
            <p:nvPr/>
          </p:nvSpPr>
          <p:spPr>
            <a:xfrm>
              <a:off x="815988" y="3672194"/>
              <a:ext cx="2059657" cy="1754326"/>
            </a:xfrm>
            <a:prstGeom prst="rect">
              <a:avLst/>
            </a:prstGeom>
            <a:noFill/>
          </p:spPr>
          <p:txBody>
            <a:bodyPr wrap="square" rtlCol="0">
              <a:spAutoFit/>
            </a:bodyPr>
            <a:lstStyle/>
            <a:p>
              <a:r>
                <a:rPr lang="en-US" altLang="ko-KR" sz="1200" dirty="0">
                  <a:solidFill>
                    <a:schemeClr val="bg1"/>
                  </a:solidFill>
                  <a:cs typeface="Arial" pitchFamily="34" charset="0"/>
                </a:rPr>
                <a:t>The procedure of the repair entry is</a:t>
              </a:r>
              <a:r>
                <a:rPr lang="cs-CZ" altLang="ko-KR" sz="1200" dirty="0">
                  <a:solidFill>
                    <a:schemeClr val="bg1"/>
                  </a:solidFill>
                  <a:cs typeface="Arial" pitchFamily="34" charset="0"/>
                </a:rPr>
                <a:t> as</a:t>
              </a:r>
              <a:r>
                <a:rPr lang="en-US" altLang="ko-KR" sz="1200" dirty="0">
                  <a:solidFill>
                    <a:schemeClr val="bg1"/>
                  </a:solidFill>
                  <a:cs typeface="Arial" pitchFamily="34" charset="0"/>
                </a:rPr>
                <a:t> following: </a:t>
              </a:r>
              <a:endParaRPr lang="cs-CZ" altLang="ko-KR" sz="1200" dirty="0">
                <a:solidFill>
                  <a:schemeClr val="bg1"/>
                </a:solidFill>
                <a:cs typeface="Arial" pitchFamily="34" charset="0"/>
              </a:endParaRPr>
            </a:p>
            <a:p>
              <a:r>
                <a:rPr lang="cs-CZ" altLang="ko-KR" sz="1200" dirty="0">
                  <a:solidFill>
                    <a:schemeClr val="bg1"/>
                  </a:solidFill>
                  <a:cs typeface="Arial" pitchFamily="34" charset="0"/>
                </a:rPr>
                <a:t>1) </a:t>
              </a:r>
              <a:r>
                <a:rPr lang="en-US" altLang="ko-KR" sz="1200" dirty="0">
                  <a:solidFill>
                    <a:schemeClr val="bg1"/>
                  </a:solidFill>
                  <a:cs typeface="Arial" pitchFamily="34" charset="0"/>
                </a:rPr>
                <a:t>repair entry </a:t>
              </a:r>
            </a:p>
            <a:p>
              <a:r>
                <a:rPr lang="cs-CZ" altLang="ko-KR" sz="1200" dirty="0">
                  <a:solidFill>
                    <a:schemeClr val="bg1"/>
                  </a:solidFill>
                  <a:cs typeface="Arial" pitchFamily="34" charset="0"/>
                </a:rPr>
                <a:t>  a) </a:t>
              </a:r>
              <a:r>
                <a:rPr lang="en-US" altLang="ko-KR" sz="1200" dirty="0">
                  <a:solidFill>
                    <a:schemeClr val="bg1"/>
                  </a:solidFill>
                  <a:cs typeface="Arial" pitchFamily="34" charset="0"/>
                </a:rPr>
                <a:t> transfer of the repair into the maintenance plan</a:t>
              </a:r>
            </a:p>
            <a:p>
              <a:r>
                <a:rPr lang="cs-CZ" altLang="ko-KR" sz="1200" dirty="0">
                  <a:solidFill>
                    <a:schemeClr val="bg1"/>
                  </a:solidFill>
                  <a:cs typeface="Arial" pitchFamily="34" charset="0"/>
                </a:rPr>
                <a:t>  b) </a:t>
              </a:r>
              <a:r>
                <a:rPr lang="en-US" altLang="ko-KR" sz="1200" dirty="0">
                  <a:solidFill>
                    <a:schemeClr val="bg1"/>
                  </a:solidFill>
                  <a:cs typeface="Arial" pitchFamily="34" charset="0"/>
                </a:rPr>
                <a:t> record of the repair implementation </a:t>
              </a:r>
            </a:p>
            <a:p>
              <a:endParaRPr lang="ko-KR" altLang="en-US" sz="1200" dirty="0">
                <a:solidFill>
                  <a:schemeClr val="bg1"/>
                </a:solidFill>
                <a:cs typeface="Arial" pitchFamily="34" charset="0"/>
              </a:endParaRPr>
            </a:p>
          </p:txBody>
        </p:sp>
        <p:sp>
          <p:nvSpPr>
            <p:cNvPr id="13" name="TextBox 12"/>
            <p:cNvSpPr txBox="1"/>
            <p:nvPr/>
          </p:nvSpPr>
          <p:spPr>
            <a:xfrm>
              <a:off x="467839" y="3362835"/>
              <a:ext cx="2550379" cy="276999"/>
            </a:xfrm>
            <a:prstGeom prst="rect">
              <a:avLst/>
            </a:prstGeom>
            <a:noFill/>
          </p:spPr>
          <p:txBody>
            <a:bodyPr wrap="square" rtlCol="0">
              <a:spAutoFit/>
            </a:bodyPr>
            <a:lstStyle/>
            <a:p>
              <a:r>
                <a:rPr lang="cs-CZ" altLang="ko-KR" sz="1200" b="1" dirty="0" err="1">
                  <a:solidFill>
                    <a:schemeClr val="bg1"/>
                  </a:solidFill>
                  <a:cs typeface="Arial" pitchFamily="34" charset="0"/>
                </a:rPr>
                <a:t>How</a:t>
              </a:r>
              <a:r>
                <a:rPr lang="cs-CZ" altLang="ko-KR" sz="1200" b="1" dirty="0">
                  <a:solidFill>
                    <a:schemeClr val="bg1"/>
                  </a:solidFill>
                  <a:cs typeface="Arial" pitchFamily="34" charset="0"/>
                </a:rPr>
                <a:t> to </a:t>
              </a:r>
              <a:r>
                <a:rPr lang="cs-CZ" altLang="ko-KR" sz="1200" b="1" dirty="0" err="1">
                  <a:solidFill>
                    <a:schemeClr val="bg1"/>
                  </a:solidFill>
                  <a:cs typeface="Arial" pitchFamily="34" charset="0"/>
                </a:rPr>
                <a:t>write</a:t>
              </a:r>
              <a:r>
                <a:rPr lang="cs-CZ" altLang="ko-KR" sz="1200" b="1" dirty="0">
                  <a:solidFill>
                    <a:schemeClr val="bg1"/>
                  </a:solidFill>
                  <a:cs typeface="Arial" pitchFamily="34" charset="0"/>
                </a:rPr>
                <a:t> a </a:t>
              </a:r>
              <a:r>
                <a:rPr lang="cs-CZ" altLang="ko-KR" sz="1200" b="1" dirty="0" err="1">
                  <a:solidFill>
                    <a:schemeClr val="bg1"/>
                  </a:solidFill>
                  <a:cs typeface="Arial" pitchFamily="34" charset="0"/>
                </a:rPr>
                <a:t>repair</a:t>
              </a:r>
              <a:endParaRPr lang="ko-KR" altLang="en-US" sz="1200" b="1" dirty="0">
                <a:solidFill>
                  <a:schemeClr val="bg1"/>
                </a:solidFill>
                <a:cs typeface="Arial" pitchFamily="34" charset="0"/>
              </a:endParaRPr>
            </a:p>
          </p:txBody>
        </p:sp>
      </p:grpSp>
      <p:pic>
        <p:nvPicPr>
          <p:cNvPr id="23" name="Obrázek 22" descr="Obsah obrázku elektronika, monitor, displej, vsedě&#10;&#10;Popis byl vytvořen automaticky">
            <a:extLst>
              <a:ext uri="{FF2B5EF4-FFF2-40B4-BE49-F238E27FC236}">
                <a16:creationId xmlns:a16="http://schemas.microsoft.com/office/drawing/2014/main" id="{8572774E-00B3-47F8-8164-A914E7017FB3}"/>
              </a:ext>
            </a:extLst>
          </p:cNvPr>
          <p:cNvPicPr>
            <a:picLocks noChangeAspect="1"/>
          </p:cNvPicPr>
          <p:nvPr/>
        </p:nvPicPr>
        <p:blipFill rotWithShape="1">
          <a:blip r:embed="rId2">
            <a:extLst>
              <a:ext uri="{28A0092B-C50C-407E-A947-70E740481C1C}">
                <a14:useLocalDpi xmlns:a14="http://schemas.microsoft.com/office/drawing/2010/main"/>
              </a:ext>
            </a:extLst>
          </a:blip>
          <a:srcRect b="15992"/>
          <a:stretch/>
        </p:blipFill>
        <p:spPr>
          <a:xfrm>
            <a:off x="2096756" y="533303"/>
            <a:ext cx="7317020" cy="4610197"/>
          </a:xfrm>
          <a:prstGeom prst="rect">
            <a:avLst/>
          </a:prstGeom>
        </p:spPr>
      </p:pic>
      <p:pic>
        <p:nvPicPr>
          <p:cNvPr id="26" name="Obrázek 25">
            <a:extLst>
              <a:ext uri="{FF2B5EF4-FFF2-40B4-BE49-F238E27FC236}">
                <a16:creationId xmlns:a16="http://schemas.microsoft.com/office/drawing/2014/main" id="{73F5F478-9F2D-490A-8B73-D66CAD884EE7}"/>
              </a:ext>
            </a:extLst>
          </p:cNvPr>
          <p:cNvPicPr>
            <a:picLocks noChangeAspect="1"/>
          </p:cNvPicPr>
          <p:nvPr/>
        </p:nvPicPr>
        <p:blipFill>
          <a:blip r:embed="rId3" cstate="print">
            <a:alphaModFix amt="85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529204" y="4610167"/>
            <a:ext cx="967007" cy="204057"/>
          </a:xfrm>
          <a:prstGeom prst="rect">
            <a:avLst/>
          </a:prstGeom>
        </p:spPr>
      </p:pic>
      <p:pic>
        <p:nvPicPr>
          <p:cNvPr id="4" name="Obrázek 3">
            <a:extLst>
              <a:ext uri="{FF2B5EF4-FFF2-40B4-BE49-F238E27FC236}">
                <a16:creationId xmlns:a16="http://schemas.microsoft.com/office/drawing/2014/main" id="{53E361EF-8667-4371-8A77-2AA28E387193}"/>
              </a:ext>
            </a:extLst>
          </p:cNvPr>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artisticCrisscrossEtching/>
                    </a14:imgEffect>
                    <a14:imgEffect>
                      <a14:colorTemperature colorTemp="1500"/>
                    </a14:imgEffect>
                    <a14:imgEffect>
                      <a14:saturation sat="0"/>
                    </a14:imgEffect>
                  </a14:imgLayer>
                </a14:imgProps>
              </a:ext>
              <a:ext uri="{28A0092B-C50C-407E-A947-70E740481C1C}">
                <a14:useLocalDpi xmlns:a14="http://schemas.microsoft.com/office/drawing/2010/main"/>
              </a:ext>
            </a:extLst>
          </a:blip>
          <a:stretch>
            <a:fillRect/>
          </a:stretch>
        </p:blipFill>
        <p:spPr>
          <a:xfrm>
            <a:off x="153924" y="3295345"/>
            <a:ext cx="483518" cy="483518"/>
          </a:xfrm>
          <a:prstGeom prst="rect">
            <a:avLst/>
          </a:prstGeom>
        </p:spPr>
      </p:pic>
      <p:pic>
        <p:nvPicPr>
          <p:cNvPr id="3" name="Obrázek 2">
            <a:extLst>
              <a:ext uri="{FF2B5EF4-FFF2-40B4-BE49-F238E27FC236}">
                <a16:creationId xmlns:a16="http://schemas.microsoft.com/office/drawing/2014/main" id="{2F00F12A-9072-4220-B7E2-DD967DE4E5EA}"/>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3354853" y="1026568"/>
            <a:ext cx="4800826" cy="3348869"/>
          </a:xfrm>
          <a:prstGeom prst="rect">
            <a:avLst/>
          </a:prstGeom>
        </p:spPr>
      </p:pic>
    </p:spTree>
    <p:extLst>
      <p:ext uri="{BB962C8B-B14F-4D97-AF65-F5344CB8AC3E}">
        <p14:creationId xmlns:p14="http://schemas.microsoft.com/office/powerpoint/2010/main" val="235072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15616" y="63844"/>
            <a:ext cx="9144000" cy="576064"/>
          </a:xfrm>
        </p:spPr>
        <p:txBody>
          <a:bodyPr/>
          <a:lstStyle/>
          <a:p>
            <a:r>
              <a:rPr lang="cs-CZ" altLang="ko-KR" sz="2400" cap="all" dirty="0" err="1"/>
              <a:t>Maintenance</a:t>
            </a:r>
            <a:r>
              <a:rPr lang="cs-CZ" altLang="ko-KR" sz="2400" cap="all" dirty="0"/>
              <a:t> </a:t>
            </a:r>
            <a:r>
              <a:rPr lang="cs-CZ" altLang="ko-KR" sz="2400" cap="all" dirty="0" err="1"/>
              <a:t>plan</a:t>
            </a:r>
            <a:r>
              <a:rPr lang="cs-CZ" altLang="ko-KR" sz="2400" cap="all" dirty="0"/>
              <a:t>/</a:t>
            </a:r>
            <a:r>
              <a:rPr lang="cs-CZ" altLang="ko-KR" sz="2400" cap="all" dirty="0" err="1"/>
              <a:t>Maintenance</a:t>
            </a:r>
            <a:r>
              <a:rPr lang="cs-CZ" altLang="ko-KR" sz="2400" cap="all" dirty="0"/>
              <a:t> </a:t>
            </a:r>
            <a:r>
              <a:rPr lang="cs-CZ" altLang="ko-KR" sz="2400" cap="all" dirty="0" err="1"/>
              <a:t>entry</a:t>
            </a:r>
            <a:endParaRPr lang="ko-KR" altLang="en-US" sz="2400" cap="all" dirty="0"/>
          </a:p>
        </p:txBody>
      </p:sp>
      <p:grpSp>
        <p:nvGrpSpPr>
          <p:cNvPr id="5" name="Group 4"/>
          <p:cNvGrpSpPr/>
          <p:nvPr/>
        </p:nvGrpSpPr>
        <p:grpSpPr>
          <a:xfrm>
            <a:off x="257225" y="442478"/>
            <a:ext cx="2278771" cy="1628147"/>
            <a:chOff x="334815" y="706281"/>
            <a:chExt cx="2436985" cy="1076649"/>
          </a:xfrm>
        </p:grpSpPr>
        <p:sp>
          <p:nvSpPr>
            <p:cNvPr id="6" name="TextBox 5"/>
            <p:cNvSpPr txBox="1"/>
            <p:nvPr/>
          </p:nvSpPr>
          <p:spPr>
            <a:xfrm>
              <a:off x="395536" y="1233414"/>
              <a:ext cx="2376264" cy="54951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Clear maintenance plan with the possibility of highlighting according to urgency or degree of solution.</a:t>
              </a:r>
              <a:endParaRPr lang="cs-CZ" altLang="ko-KR" sz="1200" dirty="0">
                <a:solidFill>
                  <a:schemeClr val="tx1">
                    <a:lumMod val="75000"/>
                    <a:lumOff val="25000"/>
                  </a:schemeClr>
                </a:solidFill>
                <a:cs typeface="Arial" pitchFamily="34" charset="0"/>
              </a:endParaRPr>
            </a:p>
          </p:txBody>
        </p:sp>
        <p:sp>
          <p:nvSpPr>
            <p:cNvPr id="7" name="TextBox 6"/>
            <p:cNvSpPr txBox="1"/>
            <p:nvPr/>
          </p:nvSpPr>
          <p:spPr>
            <a:xfrm>
              <a:off x="334815" y="706281"/>
              <a:ext cx="2376264" cy="345991"/>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Overall plan or plan on the Machine Card</a:t>
              </a:r>
            </a:p>
          </p:txBody>
        </p:sp>
      </p:grpSp>
      <p:grpSp>
        <p:nvGrpSpPr>
          <p:cNvPr id="11" name="Group 10"/>
          <p:cNvGrpSpPr/>
          <p:nvPr/>
        </p:nvGrpSpPr>
        <p:grpSpPr>
          <a:xfrm>
            <a:off x="107519" y="2980544"/>
            <a:ext cx="2761892" cy="1322637"/>
            <a:chOff x="247109" y="3365220"/>
            <a:chExt cx="2952430" cy="1322637"/>
          </a:xfrm>
        </p:grpSpPr>
        <p:sp>
          <p:nvSpPr>
            <p:cNvPr id="12" name="TextBox 11"/>
            <p:cNvSpPr txBox="1"/>
            <p:nvPr/>
          </p:nvSpPr>
          <p:spPr>
            <a:xfrm>
              <a:off x="815988" y="3672194"/>
              <a:ext cx="2059657" cy="1015663"/>
            </a:xfrm>
            <a:prstGeom prst="rect">
              <a:avLst/>
            </a:prstGeom>
            <a:noFill/>
          </p:spPr>
          <p:txBody>
            <a:bodyPr wrap="square" rtlCol="0">
              <a:spAutoFit/>
            </a:bodyPr>
            <a:lstStyle/>
            <a:p>
              <a:r>
                <a:rPr lang="en-US" altLang="ko-KR" sz="1200" dirty="0">
                  <a:solidFill>
                    <a:schemeClr val="bg1"/>
                  </a:solidFill>
                  <a:cs typeface="Arial" pitchFamily="34" charset="0"/>
                </a:rPr>
                <a:t>Possibility </a:t>
              </a:r>
              <a:r>
                <a:rPr lang="cs-CZ" altLang="ko-KR" sz="1200" dirty="0" err="1">
                  <a:solidFill>
                    <a:schemeClr val="bg1"/>
                  </a:solidFill>
                  <a:cs typeface="Arial" pitchFamily="34" charset="0"/>
                </a:rPr>
                <a:t>of</a:t>
              </a:r>
              <a:r>
                <a:rPr lang="en-US" altLang="ko-KR" sz="1200" dirty="0">
                  <a:solidFill>
                    <a:schemeClr val="bg1"/>
                  </a:solidFill>
                  <a:cs typeface="Arial" pitchFamily="34" charset="0"/>
                </a:rPr>
                <a:t> writ</a:t>
              </a:r>
              <a:r>
                <a:rPr lang="cs-CZ" altLang="ko-KR" sz="1200" dirty="0" err="1">
                  <a:solidFill>
                    <a:schemeClr val="bg1"/>
                  </a:solidFill>
                  <a:cs typeface="Arial" pitchFamily="34" charset="0"/>
                </a:rPr>
                <a:t>ing</a:t>
              </a:r>
              <a:r>
                <a:rPr lang="en-US" altLang="ko-KR" sz="1200" dirty="0">
                  <a:solidFill>
                    <a:schemeClr val="bg1"/>
                  </a:solidFill>
                  <a:cs typeface="Arial" pitchFamily="34" charset="0"/>
                </a:rPr>
                <a:t> a note, date, maintenance time, downtime, personnel, material used…</a:t>
              </a:r>
              <a:endParaRPr lang="ko-KR" altLang="en-US" sz="1200" dirty="0">
                <a:solidFill>
                  <a:schemeClr val="bg1"/>
                </a:solidFill>
                <a:cs typeface="Arial" pitchFamily="34" charset="0"/>
              </a:endParaRPr>
            </a:p>
          </p:txBody>
        </p:sp>
        <p:sp>
          <p:nvSpPr>
            <p:cNvPr id="13" name="TextBox 12"/>
            <p:cNvSpPr txBox="1"/>
            <p:nvPr/>
          </p:nvSpPr>
          <p:spPr>
            <a:xfrm>
              <a:off x="247109" y="3365220"/>
              <a:ext cx="2952430" cy="276999"/>
            </a:xfrm>
            <a:prstGeom prst="rect">
              <a:avLst/>
            </a:prstGeom>
            <a:noFill/>
          </p:spPr>
          <p:txBody>
            <a:bodyPr wrap="square" rtlCol="0">
              <a:spAutoFit/>
            </a:bodyPr>
            <a:lstStyle/>
            <a:p>
              <a:r>
                <a:rPr lang="en-US" altLang="ko-KR" sz="1200" b="1" dirty="0">
                  <a:solidFill>
                    <a:schemeClr val="bg1"/>
                  </a:solidFill>
                  <a:cs typeface="Arial" pitchFamily="34" charset="0"/>
                </a:rPr>
                <a:t>Write the final repair/maintenance </a:t>
              </a:r>
              <a:endParaRPr lang="ko-KR" altLang="en-US" sz="1200" b="1" dirty="0">
                <a:solidFill>
                  <a:schemeClr val="bg1"/>
                </a:solidFill>
                <a:cs typeface="Arial" pitchFamily="34" charset="0"/>
              </a:endParaRPr>
            </a:p>
          </p:txBody>
        </p:sp>
      </p:grpSp>
      <p:pic>
        <p:nvPicPr>
          <p:cNvPr id="23" name="Obrázek 22" descr="Obsah obrázku elektronika, monitor, displej, vsedě&#10;&#10;Popis byl vytvořen automaticky">
            <a:extLst>
              <a:ext uri="{FF2B5EF4-FFF2-40B4-BE49-F238E27FC236}">
                <a16:creationId xmlns:a16="http://schemas.microsoft.com/office/drawing/2014/main" id="{8572774E-00B3-47F8-8164-A914E7017FB3}"/>
              </a:ext>
            </a:extLst>
          </p:cNvPr>
          <p:cNvPicPr>
            <a:picLocks noChangeAspect="1"/>
          </p:cNvPicPr>
          <p:nvPr/>
        </p:nvPicPr>
        <p:blipFill rotWithShape="1">
          <a:blip r:embed="rId2">
            <a:extLst>
              <a:ext uri="{28A0092B-C50C-407E-A947-70E740481C1C}">
                <a14:useLocalDpi xmlns:a14="http://schemas.microsoft.com/office/drawing/2010/main"/>
              </a:ext>
            </a:extLst>
          </a:blip>
          <a:srcRect b="15992"/>
          <a:stretch/>
        </p:blipFill>
        <p:spPr>
          <a:xfrm>
            <a:off x="2096756" y="533303"/>
            <a:ext cx="7317020" cy="4610197"/>
          </a:xfrm>
          <a:prstGeom prst="rect">
            <a:avLst/>
          </a:prstGeom>
        </p:spPr>
      </p:pic>
      <p:pic>
        <p:nvPicPr>
          <p:cNvPr id="26" name="Obrázek 25">
            <a:extLst>
              <a:ext uri="{FF2B5EF4-FFF2-40B4-BE49-F238E27FC236}">
                <a16:creationId xmlns:a16="http://schemas.microsoft.com/office/drawing/2014/main" id="{73F5F478-9F2D-490A-8B73-D66CAD884EE7}"/>
              </a:ext>
            </a:extLst>
          </p:cNvPr>
          <p:cNvPicPr>
            <a:picLocks noChangeAspect="1"/>
          </p:cNvPicPr>
          <p:nvPr/>
        </p:nvPicPr>
        <p:blipFill>
          <a:blip r:embed="rId3" cstate="print">
            <a:alphaModFix amt="85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529204" y="4610167"/>
            <a:ext cx="967007" cy="204057"/>
          </a:xfrm>
          <a:prstGeom prst="rect">
            <a:avLst/>
          </a:prstGeom>
        </p:spPr>
      </p:pic>
      <p:pic>
        <p:nvPicPr>
          <p:cNvPr id="4" name="Obrázek 3">
            <a:extLst>
              <a:ext uri="{FF2B5EF4-FFF2-40B4-BE49-F238E27FC236}">
                <a16:creationId xmlns:a16="http://schemas.microsoft.com/office/drawing/2014/main" id="{53E361EF-8667-4371-8A77-2AA28E387193}"/>
              </a:ext>
            </a:extLst>
          </p:cNvPr>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artisticCrisscrossEtching/>
                    </a14:imgEffect>
                    <a14:imgEffect>
                      <a14:colorTemperature colorTemp="1500"/>
                    </a14:imgEffect>
                    <a14:imgEffect>
                      <a14:saturation sat="0"/>
                    </a14:imgEffect>
                  </a14:imgLayer>
                </a14:imgProps>
              </a:ext>
              <a:ext uri="{28A0092B-C50C-407E-A947-70E740481C1C}">
                <a14:useLocalDpi xmlns:a14="http://schemas.microsoft.com/office/drawing/2010/main"/>
              </a:ext>
            </a:extLst>
          </a:blip>
          <a:stretch>
            <a:fillRect/>
          </a:stretch>
        </p:blipFill>
        <p:spPr>
          <a:xfrm>
            <a:off x="153924" y="3295345"/>
            <a:ext cx="483518" cy="483518"/>
          </a:xfrm>
          <a:prstGeom prst="rect">
            <a:avLst/>
          </a:prstGeom>
        </p:spPr>
      </p:pic>
      <p:pic>
        <p:nvPicPr>
          <p:cNvPr id="15" name="Picture 13">
            <a:extLst>
              <a:ext uri="{FF2B5EF4-FFF2-40B4-BE49-F238E27FC236}">
                <a16:creationId xmlns:a16="http://schemas.microsoft.com/office/drawing/2014/main" id="{AF95BA10-3CE0-4D5C-9E7F-1CA5D8432F0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p:blipFill>
        <p:spPr bwMode="auto">
          <a:xfrm>
            <a:off x="3361254" y="1000858"/>
            <a:ext cx="4828036" cy="3374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4">
            <a:extLst>
              <a:ext uri="{FF2B5EF4-FFF2-40B4-BE49-F238E27FC236}">
                <a16:creationId xmlns:a16="http://schemas.microsoft.com/office/drawing/2014/main" id="{7A7B0476-505F-443B-A5E7-414DCC46BC66}"/>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p:blipFill>
        <p:spPr bwMode="auto">
          <a:xfrm>
            <a:off x="3243475" y="982089"/>
            <a:ext cx="5033350" cy="344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51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15616" y="63844"/>
            <a:ext cx="9144000" cy="576064"/>
          </a:xfrm>
        </p:spPr>
        <p:txBody>
          <a:bodyPr/>
          <a:lstStyle/>
          <a:p>
            <a:r>
              <a:rPr lang="cs-CZ" altLang="ko-KR" cap="all" dirty="0"/>
              <a:t>REPORTS</a:t>
            </a:r>
            <a:endParaRPr lang="ko-KR" altLang="en-US" cap="all" dirty="0"/>
          </a:p>
        </p:txBody>
      </p:sp>
      <p:grpSp>
        <p:nvGrpSpPr>
          <p:cNvPr id="5" name="Group 4"/>
          <p:cNvGrpSpPr/>
          <p:nvPr/>
        </p:nvGrpSpPr>
        <p:grpSpPr>
          <a:xfrm>
            <a:off x="228835" y="748049"/>
            <a:ext cx="2278771" cy="1587912"/>
            <a:chOff x="334815" y="706281"/>
            <a:chExt cx="2436985" cy="2159643"/>
          </a:xfrm>
        </p:grpSpPr>
        <p:sp>
          <p:nvSpPr>
            <p:cNvPr id="6" name="TextBox 5"/>
            <p:cNvSpPr txBox="1"/>
            <p:nvPr/>
          </p:nvSpPr>
          <p:spPr>
            <a:xfrm>
              <a:off x="395536" y="1233414"/>
              <a:ext cx="2376264" cy="163251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Here the users enter the defects and events online to a particular machine. After that the report can be adjusted</a:t>
              </a:r>
              <a:r>
                <a:rPr lang="cs-CZ" altLang="ko-KR" sz="1200" dirty="0">
                  <a:solidFill>
                    <a:schemeClr val="tx1">
                      <a:lumMod val="75000"/>
                      <a:lumOff val="25000"/>
                    </a:schemeClr>
                  </a:solidFill>
                  <a:cs typeface="Arial" pitchFamily="34" charset="0"/>
                </a:rPr>
                <a:t>.</a:t>
              </a:r>
              <a:r>
                <a:rPr lang="en-US" altLang="ko-KR" sz="1200" dirty="0">
                  <a:solidFill>
                    <a:schemeClr val="tx1">
                      <a:lumMod val="75000"/>
                      <a:lumOff val="25000"/>
                    </a:schemeClr>
                  </a:solidFill>
                  <a:cs typeface="Arial" pitchFamily="34" charset="0"/>
                </a:rPr>
                <a:t> </a:t>
              </a:r>
              <a:r>
                <a:rPr lang="cs-CZ" altLang="ko-KR" sz="1200" dirty="0">
                  <a:solidFill>
                    <a:schemeClr val="tx1">
                      <a:lumMod val="75000"/>
                      <a:lumOff val="25000"/>
                    </a:schemeClr>
                  </a:solidFill>
                  <a:cs typeface="Arial" pitchFamily="34" charset="0"/>
                </a:rPr>
                <a:t>T</a:t>
              </a:r>
              <a:r>
                <a:rPr lang="en-US" altLang="ko-KR" sz="1200" dirty="0">
                  <a:solidFill>
                    <a:schemeClr val="tx1">
                      <a:lumMod val="75000"/>
                      <a:lumOff val="25000"/>
                    </a:schemeClr>
                  </a:solidFill>
                  <a:cs typeface="Arial" pitchFamily="34" charset="0"/>
                </a:rPr>
                <a:t>he Adjust button or just postponed for later.</a:t>
              </a:r>
              <a:r>
                <a:rPr lang="cs-CZ" altLang="ko-KR" sz="1200" dirty="0">
                  <a:solidFill>
                    <a:schemeClr val="tx1">
                      <a:lumMod val="75000"/>
                      <a:lumOff val="25000"/>
                    </a:schemeClr>
                  </a:solidFill>
                  <a:cs typeface="Arial" pitchFamily="34" charset="0"/>
                </a:rPr>
                <a:t>  </a:t>
              </a:r>
            </a:p>
          </p:txBody>
        </p:sp>
        <p:sp>
          <p:nvSpPr>
            <p:cNvPr id="7" name="TextBox 6"/>
            <p:cNvSpPr txBox="1"/>
            <p:nvPr/>
          </p:nvSpPr>
          <p:spPr>
            <a:xfrm>
              <a:off x="334815" y="706281"/>
              <a:ext cx="2376264" cy="418593"/>
            </a:xfrm>
            <a:prstGeom prst="rect">
              <a:avLst/>
            </a:prstGeom>
            <a:noFill/>
          </p:spPr>
          <p:txBody>
            <a:bodyPr wrap="square" rtlCol="0">
              <a:spAutoFit/>
            </a:bodyPr>
            <a:lstStyle/>
            <a:p>
              <a:r>
                <a:rPr lang="cs-CZ" altLang="ko-KR" sz="1400" b="1" dirty="0" err="1">
                  <a:solidFill>
                    <a:schemeClr val="tx1">
                      <a:lumMod val="75000"/>
                      <a:lumOff val="25000"/>
                    </a:schemeClr>
                  </a:solidFill>
                  <a:cs typeface="Arial" pitchFamily="34" charset="0"/>
                </a:rPr>
                <a:t>Machine</a:t>
              </a:r>
              <a:r>
                <a:rPr lang="cs-CZ" altLang="ko-KR" sz="1400" b="1" dirty="0">
                  <a:solidFill>
                    <a:schemeClr val="tx1">
                      <a:lumMod val="75000"/>
                      <a:lumOff val="25000"/>
                    </a:schemeClr>
                  </a:solidFill>
                  <a:cs typeface="Arial" pitchFamily="34" charset="0"/>
                </a:rPr>
                <a:t> </a:t>
              </a:r>
              <a:r>
                <a:rPr lang="cs-CZ" altLang="ko-KR" sz="1400" b="1" dirty="0" err="1">
                  <a:solidFill>
                    <a:schemeClr val="tx1">
                      <a:lumMod val="75000"/>
                      <a:lumOff val="25000"/>
                    </a:schemeClr>
                  </a:solidFill>
                  <a:cs typeface="Arial" pitchFamily="34" charset="0"/>
                </a:rPr>
                <a:t>reports</a:t>
              </a:r>
              <a:endParaRPr lang="ko-KR" altLang="en-US" sz="1400" b="1" dirty="0">
                <a:solidFill>
                  <a:schemeClr val="tx1">
                    <a:lumMod val="75000"/>
                    <a:lumOff val="25000"/>
                  </a:schemeClr>
                </a:solidFill>
                <a:cs typeface="Arial" pitchFamily="34" charset="0"/>
              </a:endParaRPr>
            </a:p>
          </p:txBody>
        </p:sp>
      </p:grpSp>
      <p:grpSp>
        <p:nvGrpSpPr>
          <p:cNvPr id="11" name="Group 10"/>
          <p:cNvGrpSpPr/>
          <p:nvPr/>
        </p:nvGrpSpPr>
        <p:grpSpPr>
          <a:xfrm>
            <a:off x="314004" y="2978159"/>
            <a:ext cx="2385788" cy="1325022"/>
            <a:chOff x="467839" y="3362835"/>
            <a:chExt cx="2550379" cy="1325022"/>
          </a:xfrm>
        </p:grpSpPr>
        <p:sp>
          <p:nvSpPr>
            <p:cNvPr id="12" name="TextBox 11"/>
            <p:cNvSpPr txBox="1"/>
            <p:nvPr/>
          </p:nvSpPr>
          <p:spPr>
            <a:xfrm>
              <a:off x="815988" y="3672194"/>
              <a:ext cx="2059657" cy="1015663"/>
            </a:xfrm>
            <a:prstGeom prst="rect">
              <a:avLst/>
            </a:prstGeom>
            <a:noFill/>
          </p:spPr>
          <p:txBody>
            <a:bodyPr wrap="square" rtlCol="0">
              <a:spAutoFit/>
            </a:bodyPr>
            <a:lstStyle/>
            <a:p>
              <a:r>
                <a:rPr lang="en-US" altLang="ko-KR" sz="1200" dirty="0">
                  <a:solidFill>
                    <a:schemeClr val="bg1"/>
                  </a:solidFill>
                  <a:cs typeface="Arial" pitchFamily="34" charset="0"/>
                </a:rPr>
                <a:t>Practical way of recording any event not only </a:t>
              </a:r>
              <a:r>
                <a:rPr lang="cs-CZ" altLang="ko-KR" sz="1200" dirty="0" err="1">
                  <a:solidFill>
                    <a:schemeClr val="bg1"/>
                  </a:solidFill>
                  <a:cs typeface="Arial" pitchFamily="34" charset="0"/>
                </a:rPr>
                <a:t>about</a:t>
              </a:r>
              <a:r>
                <a:rPr lang="en-US" altLang="ko-KR" sz="1200" dirty="0">
                  <a:solidFill>
                    <a:schemeClr val="bg1"/>
                  </a:solidFill>
                  <a:cs typeface="Arial" pitchFamily="34" charset="0"/>
                </a:rPr>
                <a:t> the machine</a:t>
              </a:r>
              <a:r>
                <a:rPr lang="cs-CZ" altLang="ko-KR" sz="1200" dirty="0">
                  <a:solidFill>
                    <a:schemeClr val="bg1"/>
                  </a:solidFill>
                  <a:cs typeface="Arial" pitchFamily="34" charset="0"/>
                </a:rPr>
                <a:t>s</a:t>
              </a:r>
              <a:r>
                <a:rPr lang="en-US" altLang="ko-KR" sz="1200" dirty="0">
                  <a:solidFill>
                    <a:schemeClr val="bg1"/>
                  </a:solidFill>
                  <a:cs typeface="Arial" pitchFamily="34" charset="0"/>
                </a:rPr>
                <a:t>.</a:t>
              </a:r>
            </a:p>
            <a:p>
              <a:endParaRPr lang="cs-CZ" altLang="ko-KR" sz="1200" dirty="0">
                <a:solidFill>
                  <a:schemeClr val="bg1"/>
                </a:solidFill>
                <a:cs typeface="Arial" pitchFamily="34" charset="0"/>
              </a:endParaRPr>
            </a:p>
            <a:p>
              <a:endParaRPr lang="ko-KR" altLang="en-US" sz="1200" dirty="0">
                <a:solidFill>
                  <a:schemeClr val="bg1"/>
                </a:solidFill>
                <a:cs typeface="Arial" pitchFamily="34" charset="0"/>
              </a:endParaRPr>
            </a:p>
          </p:txBody>
        </p:sp>
        <p:sp>
          <p:nvSpPr>
            <p:cNvPr id="13" name="TextBox 12"/>
            <p:cNvSpPr txBox="1"/>
            <p:nvPr/>
          </p:nvSpPr>
          <p:spPr>
            <a:xfrm>
              <a:off x="467839" y="3362835"/>
              <a:ext cx="2550379" cy="276999"/>
            </a:xfrm>
            <a:prstGeom prst="rect">
              <a:avLst/>
            </a:prstGeom>
            <a:noFill/>
          </p:spPr>
          <p:txBody>
            <a:bodyPr wrap="square" rtlCol="0">
              <a:spAutoFit/>
            </a:bodyPr>
            <a:lstStyle/>
            <a:p>
              <a:r>
                <a:rPr lang="cs-CZ" altLang="ko-KR" sz="1200" b="1" dirty="0" err="1">
                  <a:solidFill>
                    <a:schemeClr val="bg1"/>
                  </a:solidFill>
                  <a:cs typeface="Arial" pitchFamily="34" charset="0"/>
                </a:rPr>
                <a:t>Reports</a:t>
              </a:r>
              <a:endParaRPr lang="ko-KR" altLang="en-US" sz="1200" b="1" dirty="0">
                <a:solidFill>
                  <a:schemeClr val="bg1"/>
                </a:solidFill>
                <a:cs typeface="Arial" pitchFamily="34" charset="0"/>
              </a:endParaRPr>
            </a:p>
          </p:txBody>
        </p:sp>
      </p:grpSp>
      <p:pic>
        <p:nvPicPr>
          <p:cNvPr id="23" name="Obrázek 22" descr="Obsah obrázku elektronika, monitor, displej, vsedě&#10;&#10;Popis byl vytvořen automaticky">
            <a:extLst>
              <a:ext uri="{FF2B5EF4-FFF2-40B4-BE49-F238E27FC236}">
                <a16:creationId xmlns:a16="http://schemas.microsoft.com/office/drawing/2014/main" id="{8572774E-00B3-47F8-8164-A914E7017FB3}"/>
              </a:ext>
            </a:extLst>
          </p:cNvPr>
          <p:cNvPicPr>
            <a:picLocks noChangeAspect="1"/>
          </p:cNvPicPr>
          <p:nvPr/>
        </p:nvPicPr>
        <p:blipFill rotWithShape="1">
          <a:blip r:embed="rId2">
            <a:extLst>
              <a:ext uri="{28A0092B-C50C-407E-A947-70E740481C1C}">
                <a14:useLocalDpi xmlns:a14="http://schemas.microsoft.com/office/drawing/2010/main"/>
              </a:ext>
            </a:extLst>
          </a:blip>
          <a:srcRect b="15992"/>
          <a:stretch/>
        </p:blipFill>
        <p:spPr>
          <a:xfrm>
            <a:off x="2096756" y="533303"/>
            <a:ext cx="7317020" cy="4610197"/>
          </a:xfrm>
          <a:prstGeom prst="rect">
            <a:avLst/>
          </a:prstGeom>
        </p:spPr>
      </p:pic>
      <p:pic>
        <p:nvPicPr>
          <p:cNvPr id="26" name="Obrázek 25">
            <a:extLst>
              <a:ext uri="{FF2B5EF4-FFF2-40B4-BE49-F238E27FC236}">
                <a16:creationId xmlns:a16="http://schemas.microsoft.com/office/drawing/2014/main" id="{73F5F478-9F2D-490A-8B73-D66CAD884EE7}"/>
              </a:ext>
            </a:extLst>
          </p:cNvPr>
          <p:cNvPicPr>
            <a:picLocks noChangeAspect="1"/>
          </p:cNvPicPr>
          <p:nvPr/>
        </p:nvPicPr>
        <p:blipFill>
          <a:blip r:embed="rId3" cstate="print">
            <a:alphaModFix amt="85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529204" y="4610167"/>
            <a:ext cx="967007" cy="204057"/>
          </a:xfrm>
          <a:prstGeom prst="rect">
            <a:avLst/>
          </a:prstGeom>
        </p:spPr>
      </p:pic>
      <p:sp>
        <p:nvSpPr>
          <p:cNvPr id="17" name="Isosceles Triangle 8">
            <a:extLst>
              <a:ext uri="{FF2B5EF4-FFF2-40B4-BE49-F238E27FC236}">
                <a16:creationId xmlns:a16="http://schemas.microsoft.com/office/drawing/2014/main" id="{B9168BEB-AF42-4672-857D-1824AE4B002D}"/>
              </a:ext>
            </a:extLst>
          </p:cNvPr>
          <p:cNvSpPr/>
          <p:nvPr/>
        </p:nvSpPr>
        <p:spPr>
          <a:xfrm rot="16200000">
            <a:off x="278640" y="3336246"/>
            <a:ext cx="311874" cy="371836"/>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pic>
        <p:nvPicPr>
          <p:cNvPr id="3" name="Obrázek 2">
            <a:extLst>
              <a:ext uri="{FF2B5EF4-FFF2-40B4-BE49-F238E27FC236}">
                <a16:creationId xmlns:a16="http://schemas.microsoft.com/office/drawing/2014/main" id="{5B95E5F0-FF89-4F9C-AF65-25A4D3345197}"/>
              </a:ext>
            </a:extLst>
          </p:cNvPr>
          <p:cNvPicPr>
            <a:picLocks noChangeAspect="1"/>
          </p:cNvPicPr>
          <p:nvPr/>
        </p:nvPicPr>
        <p:blipFill rotWithShape="1">
          <a:blip r:embed="rId4"/>
          <a:srcRect/>
          <a:stretch/>
        </p:blipFill>
        <p:spPr>
          <a:xfrm>
            <a:off x="3310156" y="958750"/>
            <a:ext cx="4890218" cy="3416687"/>
          </a:xfrm>
          <a:prstGeom prst="rect">
            <a:avLst/>
          </a:prstGeom>
        </p:spPr>
      </p:pic>
    </p:spTree>
    <p:extLst>
      <p:ext uri="{BB962C8B-B14F-4D97-AF65-F5344CB8AC3E}">
        <p14:creationId xmlns:p14="http://schemas.microsoft.com/office/powerpoint/2010/main" val="234947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15616" y="63844"/>
            <a:ext cx="9144000" cy="576064"/>
          </a:xfrm>
        </p:spPr>
        <p:txBody>
          <a:bodyPr/>
          <a:lstStyle/>
          <a:p>
            <a:r>
              <a:rPr lang="cs-CZ" altLang="ko-KR" cap="all" dirty="0"/>
              <a:t>PERFORMED MAINTENANCE</a:t>
            </a:r>
            <a:endParaRPr lang="ko-KR" altLang="en-US" cap="all" dirty="0"/>
          </a:p>
        </p:txBody>
      </p:sp>
      <p:grpSp>
        <p:nvGrpSpPr>
          <p:cNvPr id="5" name="Group 4"/>
          <p:cNvGrpSpPr/>
          <p:nvPr/>
        </p:nvGrpSpPr>
        <p:grpSpPr>
          <a:xfrm>
            <a:off x="228835" y="748049"/>
            <a:ext cx="2278771" cy="1403246"/>
            <a:chOff x="334815" y="706281"/>
            <a:chExt cx="2436985" cy="1908487"/>
          </a:xfrm>
        </p:grpSpPr>
        <p:sp>
          <p:nvSpPr>
            <p:cNvPr id="6" name="TextBox 5"/>
            <p:cNvSpPr txBox="1"/>
            <p:nvPr/>
          </p:nvSpPr>
          <p:spPr>
            <a:xfrm>
              <a:off x="395536" y="1233414"/>
              <a:ext cx="2376264" cy="1381354"/>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The recorded and saved maintenance is already displayed in the Performed maintenance tab. </a:t>
              </a:r>
            </a:p>
            <a:p>
              <a:r>
                <a:rPr lang="cs-CZ" altLang="ko-KR" sz="1200" dirty="0">
                  <a:solidFill>
                    <a:schemeClr val="tx1">
                      <a:lumMod val="75000"/>
                      <a:lumOff val="25000"/>
                    </a:schemeClr>
                  </a:solidFill>
                  <a:cs typeface="Arial" pitchFamily="34" charset="0"/>
                </a:rPr>
                <a:t>  </a:t>
              </a:r>
            </a:p>
          </p:txBody>
        </p:sp>
        <p:sp>
          <p:nvSpPr>
            <p:cNvPr id="7" name="TextBox 6"/>
            <p:cNvSpPr txBox="1"/>
            <p:nvPr/>
          </p:nvSpPr>
          <p:spPr>
            <a:xfrm>
              <a:off x="334815" y="706281"/>
              <a:ext cx="2376264" cy="418593"/>
            </a:xfrm>
            <a:prstGeom prst="rect">
              <a:avLst/>
            </a:prstGeom>
            <a:noFill/>
          </p:spPr>
          <p:txBody>
            <a:bodyPr wrap="square" rtlCol="0">
              <a:spAutoFit/>
            </a:bodyPr>
            <a:lstStyle/>
            <a:p>
              <a:r>
                <a:rPr lang="cs-CZ" altLang="ko-KR" sz="1400" b="1" dirty="0" err="1">
                  <a:solidFill>
                    <a:schemeClr val="tx1">
                      <a:lumMod val="75000"/>
                      <a:lumOff val="25000"/>
                    </a:schemeClr>
                  </a:solidFill>
                  <a:cs typeface="Arial" pitchFamily="34" charset="0"/>
                </a:rPr>
                <a:t>Performed</a:t>
              </a:r>
              <a:r>
                <a:rPr lang="cs-CZ" altLang="ko-KR" sz="1400" b="1" dirty="0">
                  <a:solidFill>
                    <a:schemeClr val="tx1">
                      <a:lumMod val="75000"/>
                      <a:lumOff val="25000"/>
                    </a:schemeClr>
                  </a:solidFill>
                  <a:cs typeface="Arial" pitchFamily="34" charset="0"/>
                </a:rPr>
                <a:t> </a:t>
              </a:r>
              <a:r>
                <a:rPr lang="cs-CZ" altLang="ko-KR" sz="1400" b="1" dirty="0" err="1">
                  <a:solidFill>
                    <a:schemeClr val="tx1">
                      <a:lumMod val="75000"/>
                      <a:lumOff val="25000"/>
                    </a:schemeClr>
                  </a:solidFill>
                  <a:cs typeface="Arial" pitchFamily="34" charset="0"/>
                </a:rPr>
                <a:t>maintenance</a:t>
              </a:r>
              <a:endParaRPr lang="cs-CZ" altLang="ko-KR" sz="1400" b="1" dirty="0">
                <a:solidFill>
                  <a:schemeClr val="tx1">
                    <a:lumMod val="75000"/>
                    <a:lumOff val="25000"/>
                  </a:schemeClr>
                </a:solidFill>
                <a:cs typeface="Arial" pitchFamily="34" charset="0"/>
              </a:endParaRPr>
            </a:p>
          </p:txBody>
        </p:sp>
      </p:grpSp>
      <p:grpSp>
        <p:nvGrpSpPr>
          <p:cNvPr id="11" name="Group 10"/>
          <p:cNvGrpSpPr/>
          <p:nvPr/>
        </p:nvGrpSpPr>
        <p:grpSpPr>
          <a:xfrm>
            <a:off x="569391" y="2931600"/>
            <a:ext cx="2385788" cy="1452283"/>
            <a:chOff x="467839" y="2548660"/>
            <a:chExt cx="2550379" cy="1452283"/>
          </a:xfrm>
        </p:grpSpPr>
        <p:sp>
          <p:nvSpPr>
            <p:cNvPr id="12" name="TextBox 11"/>
            <p:cNvSpPr txBox="1"/>
            <p:nvPr/>
          </p:nvSpPr>
          <p:spPr>
            <a:xfrm>
              <a:off x="748582" y="3169946"/>
              <a:ext cx="2059657" cy="830997"/>
            </a:xfrm>
            <a:prstGeom prst="rect">
              <a:avLst/>
            </a:prstGeom>
            <a:noFill/>
          </p:spPr>
          <p:txBody>
            <a:bodyPr wrap="square" rtlCol="0">
              <a:spAutoFit/>
            </a:bodyPr>
            <a:lstStyle/>
            <a:p>
              <a:r>
                <a:rPr lang="en-US" altLang="ko-KR" sz="1200" dirty="0">
                  <a:solidFill>
                    <a:schemeClr val="bg1"/>
                  </a:solidFill>
                  <a:cs typeface="Arial" pitchFamily="34" charset="0"/>
                </a:rPr>
                <a:t>All information about performed maintenance </a:t>
              </a:r>
              <a:r>
                <a:rPr lang="cs-CZ" altLang="ko-KR" sz="1200" dirty="0">
                  <a:solidFill>
                    <a:schemeClr val="bg1"/>
                  </a:solidFill>
                  <a:cs typeface="Arial" pitchFamily="34" charset="0"/>
                </a:rPr>
                <a:t>in</a:t>
              </a:r>
              <a:r>
                <a:rPr lang="en-US" altLang="ko-KR" sz="1200" dirty="0">
                  <a:solidFill>
                    <a:schemeClr val="bg1"/>
                  </a:solidFill>
                  <a:cs typeface="Arial" pitchFamily="34" charset="0"/>
                </a:rPr>
                <a:t> one place.</a:t>
              </a:r>
              <a:endParaRPr lang="cs-CZ" altLang="ko-KR" sz="1200" dirty="0">
                <a:solidFill>
                  <a:schemeClr val="bg1"/>
                </a:solidFill>
                <a:cs typeface="Arial" pitchFamily="34" charset="0"/>
              </a:endParaRPr>
            </a:p>
            <a:p>
              <a:endParaRPr lang="ko-KR" altLang="en-US" sz="1200" dirty="0">
                <a:solidFill>
                  <a:schemeClr val="bg1"/>
                </a:solidFill>
                <a:cs typeface="Arial" pitchFamily="34" charset="0"/>
              </a:endParaRPr>
            </a:p>
          </p:txBody>
        </p:sp>
        <p:sp>
          <p:nvSpPr>
            <p:cNvPr id="13" name="TextBox 12"/>
            <p:cNvSpPr txBox="1"/>
            <p:nvPr/>
          </p:nvSpPr>
          <p:spPr>
            <a:xfrm>
              <a:off x="467839" y="2548660"/>
              <a:ext cx="2550379" cy="461665"/>
            </a:xfrm>
            <a:prstGeom prst="rect">
              <a:avLst/>
            </a:prstGeom>
            <a:noFill/>
          </p:spPr>
          <p:txBody>
            <a:bodyPr wrap="square" rtlCol="0">
              <a:spAutoFit/>
            </a:bodyPr>
            <a:lstStyle/>
            <a:p>
              <a:r>
                <a:rPr lang="cs-CZ" altLang="ko-KR" sz="1200" b="1" dirty="0" err="1">
                  <a:solidFill>
                    <a:schemeClr val="bg1"/>
                  </a:solidFill>
                  <a:cs typeface="Arial" pitchFamily="34" charset="0"/>
                </a:rPr>
                <a:t>Overview</a:t>
              </a:r>
              <a:r>
                <a:rPr lang="cs-CZ" altLang="ko-KR" sz="1200" b="1" dirty="0">
                  <a:solidFill>
                    <a:schemeClr val="bg1"/>
                  </a:solidFill>
                  <a:cs typeface="Arial" pitchFamily="34" charset="0"/>
                </a:rPr>
                <a:t> </a:t>
              </a:r>
              <a:r>
                <a:rPr lang="cs-CZ" altLang="ko-KR" sz="1200" b="1" dirty="0" err="1">
                  <a:solidFill>
                    <a:schemeClr val="bg1"/>
                  </a:solidFill>
                  <a:cs typeface="Arial" pitchFamily="34" charset="0"/>
                </a:rPr>
                <a:t>of</a:t>
              </a:r>
              <a:r>
                <a:rPr lang="cs-CZ" altLang="ko-KR" sz="1200" b="1" dirty="0">
                  <a:solidFill>
                    <a:schemeClr val="bg1"/>
                  </a:solidFill>
                  <a:cs typeface="Arial" pitchFamily="34" charset="0"/>
                </a:rPr>
                <a:t> </a:t>
              </a:r>
              <a:r>
                <a:rPr lang="cs-CZ" altLang="ko-KR" sz="1200" b="1" dirty="0" err="1">
                  <a:solidFill>
                    <a:schemeClr val="bg1"/>
                  </a:solidFill>
                  <a:cs typeface="Arial" pitchFamily="34" charset="0"/>
                </a:rPr>
                <a:t>maintenance</a:t>
              </a:r>
              <a:r>
                <a:rPr lang="cs-CZ" altLang="ko-KR" sz="1200" b="1" dirty="0">
                  <a:solidFill>
                    <a:schemeClr val="bg1"/>
                  </a:solidFill>
                  <a:cs typeface="Arial" pitchFamily="34" charset="0"/>
                </a:rPr>
                <a:t> / </a:t>
              </a:r>
              <a:r>
                <a:rPr lang="cs-CZ" altLang="ko-KR" sz="1200" b="1" dirty="0" err="1">
                  <a:solidFill>
                    <a:schemeClr val="bg1"/>
                  </a:solidFill>
                  <a:cs typeface="Arial" pitchFamily="34" charset="0"/>
                </a:rPr>
                <a:t>repairs</a:t>
              </a:r>
              <a:endParaRPr lang="ko-KR" altLang="en-US" sz="1200" b="1" dirty="0">
                <a:solidFill>
                  <a:schemeClr val="bg1"/>
                </a:solidFill>
                <a:cs typeface="Arial" pitchFamily="34" charset="0"/>
              </a:endParaRPr>
            </a:p>
          </p:txBody>
        </p:sp>
      </p:grpSp>
      <p:pic>
        <p:nvPicPr>
          <p:cNvPr id="23" name="Obrázek 22" descr="Obsah obrázku elektronika, monitor, displej, vsedě&#10;&#10;Popis byl vytvořen automaticky">
            <a:extLst>
              <a:ext uri="{FF2B5EF4-FFF2-40B4-BE49-F238E27FC236}">
                <a16:creationId xmlns:a16="http://schemas.microsoft.com/office/drawing/2014/main" id="{8572774E-00B3-47F8-8164-A914E7017FB3}"/>
              </a:ext>
            </a:extLst>
          </p:cNvPr>
          <p:cNvPicPr>
            <a:picLocks noChangeAspect="1"/>
          </p:cNvPicPr>
          <p:nvPr/>
        </p:nvPicPr>
        <p:blipFill rotWithShape="1">
          <a:blip r:embed="rId2">
            <a:extLst>
              <a:ext uri="{28A0092B-C50C-407E-A947-70E740481C1C}">
                <a14:useLocalDpi xmlns:a14="http://schemas.microsoft.com/office/drawing/2010/main"/>
              </a:ext>
            </a:extLst>
          </a:blip>
          <a:srcRect b="15992"/>
          <a:stretch/>
        </p:blipFill>
        <p:spPr>
          <a:xfrm>
            <a:off x="2096756" y="533303"/>
            <a:ext cx="7317020" cy="4610197"/>
          </a:xfrm>
          <a:prstGeom prst="rect">
            <a:avLst/>
          </a:prstGeom>
        </p:spPr>
      </p:pic>
      <p:pic>
        <p:nvPicPr>
          <p:cNvPr id="26" name="Obrázek 25">
            <a:extLst>
              <a:ext uri="{FF2B5EF4-FFF2-40B4-BE49-F238E27FC236}">
                <a16:creationId xmlns:a16="http://schemas.microsoft.com/office/drawing/2014/main" id="{73F5F478-9F2D-490A-8B73-D66CAD884EE7}"/>
              </a:ext>
            </a:extLst>
          </p:cNvPr>
          <p:cNvPicPr>
            <a:picLocks noChangeAspect="1"/>
          </p:cNvPicPr>
          <p:nvPr/>
        </p:nvPicPr>
        <p:blipFill>
          <a:blip r:embed="rId3" cstate="print">
            <a:alphaModFix amt="85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529204" y="4610167"/>
            <a:ext cx="967007" cy="204057"/>
          </a:xfrm>
          <a:prstGeom prst="rect">
            <a:avLst/>
          </a:prstGeom>
        </p:spPr>
      </p:pic>
      <p:sp>
        <p:nvSpPr>
          <p:cNvPr id="16" name="Oval 21">
            <a:extLst>
              <a:ext uri="{FF2B5EF4-FFF2-40B4-BE49-F238E27FC236}">
                <a16:creationId xmlns:a16="http://schemas.microsoft.com/office/drawing/2014/main" id="{8B577BA0-0C13-4D5B-9597-99388FE0EEE7}"/>
              </a:ext>
            </a:extLst>
          </p:cNvPr>
          <p:cNvSpPr>
            <a:spLocks noChangeAspect="1"/>
          </p:cNvSpPr>
          <p:nvPr/>
        </p:nvSpPr>
        <p:spPr>
          <a:xfrm>
            <a:off x="136645" y="3287518"/>
            <a:ext cx="432746" cy="43636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pic>
        <p:nvPicPr>
          <p:cNvPr id="3" name="Obrázek 2">
            <a:extLst>
              <a:ext uri="{FF2B5EF4-FFF2-40B4-BE49-F238E27FC236}">
                <a16:creationId xmlns:a16="http://schemas.microsoft.com/office/drawing/2014/main" id="{664485D8-BB50-4F7E-B387-576F3E06D88C}"/>
              </a:ext>
            </a:extLst>
          </p:cNvPr>
          <p:cNvPicPr>
            <a:picLocks noChangeAspect="1"/>
          </p:cNvPicPr>
          <p:nvPr/>
        </p:nvPicPr>
        <p:blipFill>
          <a:blip r:embed="rId4"/>
          <a:srcRect/>
          <a:stretch/>
        </p:blipFill>
        <p:spPr>
          <a:xfrm>
            <a:off x="3331081" y="966304"/>
            <a:ext cx="4911061" cy="3417579"/>
          </a:xfrm>
          <a:prstGeom prst="rect">
            <a:avLst/>
          </a:prstGeom>
        </p:spPr>
      </p:pic>
    </p:spTree>
    <p:extLst>
      <p:ext uri="{BB962C8B-B14F-4D97-AF65-F5344CB8AC3E}">
        <p14:creationId xmlns:p14="http://schemas.microsoft.com/office/powerpoint/2010/main" val="242619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15616" y="63844"/>
            <a:ext cx="9144000" cy="576064"/>
          </a:xfrm>
        </p:spPr>
        <p:txBody>
          <a:bodyPr/>
          <a:lstStyle/>
          <a:p>
            <a:r>
              <a:rPr lang="cs-CZ" altLang="ko-KR" cap="all" dirty="0"/>
              <a:t>PARTS</a:t>
            </a:r>
            <a:endParaRPr lang="ko-KR" altLang="en-US" cap="all" dirty="0"/>
          </a:p>
        </p:txBody>
      </p:sp>
      <p:grpSp>
        <p:nvGrpSpPr>
          <p:cNvPr id="5" name="Group 4"/>
          <p:cNvGrpSpPr/>
          <p:nvPr/>
        </p:nvGrpSpPr>
        <p:grpSpPr>
          <a:xfrm>
            <a:off x="193688" y="361864"/>
            <a:ext cx="2278771" cy="1957243"/>
            <a:chOff x="334815" y="706281"/>
            <a:chExt cx="2436985" cy="2661952"/>
          </a:xfrm>
        </p:grpSpPr>
        <p:sp>
          <p:nvSpPr>
            <p:cNvPr id="6" name="TextBox 5"/>
            <p:cNvSpPr txBox="1"/>
            <p:nvPr/>
          </p:nvSpPr>
          <p:spPr>
            <a:xfrm>
              <a:off x="395536" y="1233414"/>
              <a:ext cx="2376264" cy="213481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Particular machines are composed of different parts, which themselves are not a subject of the maintenance. Individual parts can be assigned from the material list – from the stock. </a:t>
              </a:r>
            </a:p>
            <a:p>
              <a:r>
                <a:rPr lang="cs-CZ" altLang="ko-KR" sz="1200" dirty="0">
                  <a:solidFill>
                    <a:schemeClr val="tx1">
                      <a:lumMod val="75000"/>
                      <a:lumOff val="25000"/>
                    </a:schemeClr>
                  </a:solidFill>
                  <a:cs typeface="Arial" pitchFamily="34" charset="0"/>
                </a:rPr>
                <a:t>  </a:t>
              </a:r>
            </a:p>
          </p:txBody>
        </p:sp>
        <p:sp>
          <p:nvSpPr>
            <p:cNvPr id="7" name="TextBox 6"/>
            <p:cNvSpPr txBox="1"/>
            <p:nvPr/>
          </p:nvSpPr>
          <p:spPr>
            <a:xfrm>
              <a:off x="334815" y="706281"/>
              <a:ext cx="2376264" cy="418593"/>
            </a:xfrm>
            <a:prstGeom prst="rect">
              <a:avLst/>
            </a:prstGeom>
            <a:noFill/>
          </p:spPr>
          <p:txBody>
            <a:bodyPr wrap="square" rtlCol="0">
              <a:spAutoFit/>
            </a:bodyPr>
            <a:lstStyle/>
            <a:p>
              <a:r>
                <a:rPr lang="cs-CZ" altLang="ko-KR" sz="1400" b="1" dirty="0" err="1">
                  <a:solidFill>
                    <a:schemeClr val="tx1">
                      <a:lumMod val="75000"/>
                      <a:lumOff val="25000"/>
                    </a:schemeClr>
                  </a:solidFill>
                  <a:cs typeface="Arial" pitchFamily="34" charset="0"/>
                </a:rPr>
                <a:t>Spare</a:t>
              </a:r>
              <a:r>
                <a:rPr lang="cs-CZ" altLang="ko-KR" sz="1400" b="1" dirty="0">
                  <a:solidFill>
                    <a:schemeClr val="tx1">
                      <a:lumMod val="75000"/>
                      <a:lumOff val="25000"/>
                    </a:schemeClr>
                  </a:solidFill>
                  <a:cs typeface="Arial" pitchFamily="34" charset="0"/>
                </a:rPr>
                <a:t> </a:t>
              </a:r>
              <a:r>
                <a:rPr lang="cs-CZ" altLang="ko-KR" sz="1400" b="1" dirty="0" err="1">
                  <a:solidFill>
                    <a:schemeClr val="tx1">
                      <a:lumMod val="75000"/>
                      <a:lumOff val="25000"/>
                    </a:schemeClr>
                  </a:solidFill>
                  <a:cs typeface="Arial" pitchFamily="34" charset="0"/>
                </a:rPr>
                <a:t>parts</a:t>
              </a:r>
              <a:endParaRPr lang="ko-KR" altLang="en-US" sz="1400" b="1" dirty="0">
                <a:solidFill>
                  <a:schemeClr val="tx1">
                    <a:lumMod val="75000"/>
                    <a:lumOff val="25000"/>
                  </a:schemeClr>
                </a:solidFill>
                <a:cs typeface="Arial" pitchFamily="34" charset="0"/>
              </a:endParaRPr>
            </a:p>
          </p:txBody>
        </p:sp>
      </p:grpSp>
      <p:grpSp>
        <p:nvGrpSpPr>
          <p:cNvPr id="11" name="Group 10"/>
          <p:cNvGrpSpPr/>
          <p:nvPr/>
        </p:nvGrpSpPr>
        <p:grpSpPr>
          <a:xfrm>
            <a:off x="462868" y="3334459"/>
            <a:ext cx="2385788" cy="1477328"/>
            <a:chOff x="479957" y="3261448"/>
            <a:chExt cx="2550379" cy="1477328"/>
          </a:xfrm>
        </p:grpSpPr>
        <p:sp>
          <p:nvSpPr>
            <p:cNvPr id="12" name="TextBox 11"/>
            <p:cNvSpPr txBox="1"/>
            <p:nvPr/>
          </p:nvSpPr>
          <p:spPr>
            <a:xfrm>
              <a:off x="725318" y="3723113"/>
              <a:ext cx="2059657" cy="1015663"/>
            </a:xfrm>
            <a:prstGeom prst="rect">
              <a:avLst/>
            </a:prstGeom>
            <a:noFill/>
          </p:spPr>
          <p:txBody>
            <a:bodyPr wrap="square" rtlCol="0">
              <a:spAutoFit/>
            </a:bodyPr>
            <a:lstStyle/>
            <a:p>
              <a:r>
                <a:rPr lang="en-US" altLang="ko-KR" sz="1200" dirty="0">
                  <a:solidFill>
                    <a:schemeClr val="bg1"/>
                  </a:solidFill>
                  <a:cs typeface="Arial" pitchFamily="34" charset="0"/>
                </a:rPr>
                <a:t>This linked list is preferably offered for maintenance when selecting a spare part for repair.</a:t>
              </a:r>
              <a:endParaRPr lang="ko-KR" altLang="en-US" sz="1200" dirty="0">
                <a:solidFill>
                  <a:schemeClr val="bg1"/>
                </a:solidFill>
                <a:cs typeface="Arial" pitchFamily="34" charset="0"/>
              </a:endParaRPr>
            </a:p>
          </p:txBody>
        </p:sp>
        <p:sp>
          <p:nvSpPr>
            <p:cNvPr id="13" name="TextBox 12"/>
            <p:cNvSpPr txBox="1"/>
            <p:nvPr/>
          </p:nvSpPr>
          <p:spPr>
            <a:xfrm>
              <a:off x="479957" y="3261448"/>
              <a:ext cx="2550379" cy="461665"/>
            </a:xfrm>
            <a:prstGeom prst="rect">
              <a:avLst/>
            </a:prstGeom>
            <a:noFill/>
          </p:spPr>
          <p:txBody>
            <a:bodyPr wrap="square" rtlCol="0">
              <a:spAutoFit/>
            </a:bodyPr>
            <a:lstStyle/>
            <a:p>
              <a:r>
                <a:rPr lang="en-US" altLang="ko-KR" sz="1200" b="1" dirty="0">
                  <a:solidFill>
                    <a:schemeClr val="bg1"/>
                  </a:solidFill>
                  <a:cs typeface="Arial" pitchFamily="34" charset="0"/>
                </a:rPr>
                <a:t>Easy </a:t>
              </a:r>
              <a:r>
                <a:rPr lang="cs-CZ" altLang="ko-KR" sz="1200" b="1" dirty="0" err="1">
                  <a:solidFill>
                    <a:schemeClr val="bg1"/>
                  </a:solidFill>
                  <a:cs typeface="Arial" pitchFamily="34" charset="0"/>
                </a:rPr>
                <a:t>way</a:t>
              </a:r>
              <a:r>
                <a:rPr lang="cs-CZ" altLang="ko-KR" sz="1200" b="1" dirty="0">
                  <a:solidFill>
                    <a:schemeClr val="bg1"/>
                  </a:solidFill>
                  <a:cs typeface="Arial" pitchFamily="34" charset="0"/>
                </a:rPr>
                <a:t> </a:t>
              </a:r>
              <a:r>
                <a:rPr lang="cs-CZ" altLang="ko-KR" sz="1200" b="1" dirty="0" err="1">
                  <a:solidFill>
                    <a:schemeClr val="bg1"/>
                  </a:solidFill>
                  <a:cs typeface="Arial" pitchFamily="34" charset="0"/>
                </a:rPr>
                <a:t>of</a:t>
              </a:r>
              <a:r>
                <a:rPr lang="cs-CZ" altLang="ko-KR" sz="1200" b="1" dirty="0">
                  <a:solidFill>
                    <a:schemeClr val="bg1"/>
                  </a:solidFill>
                  <a:cs typeface="Arial" pitchFamily="34" charset="0"/>
                </a:rPr>
                <a:t> </a:t>
              </a:r>
              <a:r>
                <a:rPr lang="en-US" altLang="ko-KR" sz="1200" b="1" dirty="0">
                  <a:solidFill>
                    <a:schemeClr val="bg1"/>
                  </a:solidFill>
                  <a:cs typeface="Arial" pitchFamily="34" charset="0"/>
                </a:rPr>
                <a:t>looking up spare parts.</a:t>
              </a:r>
              <a:endParaRPr lang="ko-KR" altLang="en-US" sz="1200" b="1" dirty="0">
                <a:solidFill>
                  <a:schemeClr val="bg1"/>
                </a:solidFill>
                <a:cs typeface="Arial" pitchFamily="34" charset="0"/>
              </a:endParaRPr>
            </a:p>
          </p:txBody>
        </p:sp>
      </p:grpSp>
      <p:pic>
        <p:nvPicPr>
          <p:cNvPr id="23" name="Obrázek 22" descr="Obsah obrázku elektronika, monitor, displej, vsedě&#10;&#10;Popis byl vytvořen automaticky">
            <a:extLst>
              <a:ext uri="{FF2B5EF4-FFF2-40B4-BE49-F238E27FC236}">
                <a16:creationId xmlns:a16="http://schemas.microsoft.com/office/drawing/2014/main" id="{8572774E-00B3-47F8-8164-A914E7017FB3}"/>
              </a:ext>
            </a:extLst>
          </p:cNvPr>
          <p:cNvPicPr>
            <a:picLocks noChangeAspect="1"/>
          </p:cNvPicPr>
          <p:nvPr/>
        </p:nvPicPr>
        <p:blipFill rotWithShape="1">
          <a:blip r:embed="rId2">
            <a:extLst>
              <a:ext uri="{28A0092B-C50C-407E-A947-70E740481C1C}">
                <a14:useLocalDpi xmlns:a14="http://schemas.microsoft.com/office/drawing/2010/main"/>
              </a:ext>
            </a:extLst>
          </a:blip>
          <a:srcRect b="15992"/>
          <a:stretch/>
        </p:blipFill>
        <p:spPr>
          <a:xfrm>
            <a:off x="2096756" y="533303"/>
            <a:ext cx="7317020" cy="4610197"/>
          </a:xfrm>
          <a:prstGeom prst="rect">
            <a:avLst/>
          </a:prstGeom>
        </p:spPr>
      </p:pic>
      <p:pic>
        <p:nvPicPr>
          <p:cNvPr id="26" name="Obrázek 25">
            <a:extLst>
              <a:ext uri="{FF2B5EF4-FFF2-40B4-BE49-F238E27FC236}">
                <a16:creationId xmlns:a16="http://schemas.microsoft.com/office/drawing/2014/main" id="{73F5F478-9F2D-490A-8B73-D66CAD884EE7}"/>
              </a:ext>
            </a:extLst>
          </p:cNvPr>
          <p:cNvPicPr>
            <a:picLocks noChangeAspect="1"/>
          </p:cNvPicPr>
          <p:nvPr/>
        </p:nvPicPr>
        <p:blipFill>
          <a:blip r:embed="rId3" cstate="print">
            <a:alphaModFix amt="85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529204" y="4610167"/>
            <a:ext cx="967007" cy="204057"/>
          </a:xfrm>
          <a:prstGeom prst="rect">
            <a:avLst/>
          </a:prstGeom>
        </p:spPr>
      </p:pic>
      <p:sp>
        <p:nvSpPr>
          <p:cNvPr id="17" name="Rounded Rectangle 51">
            <a:extLst>
              <a:ext uri="{FF2B5EF4-FFF2-40B4-BE49-F238E27FC236}">
                <a16:creationId xmlns:a16="http://schemas.microsoft.com/office/drawing/2014/main" id="{F2177CCA-12B6-4F7E-86F8-6E5EA3E11143}"/>
              </a:ext>
            </a:extLst>
          </p:cNvPr>
          <p:cNvSpPr/>
          <p:nvPr/>
        </p:nvSpPr>
        <p:spPr>
          <a:xfrm rot="16200000" flipH="1">
            <a:off x="89115" y="3099586"/>
            <a:ext cx="495583" cy="464969"/>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pic>
        <p:nvPicPr>
          <p:cNvPr id="3" name="Obrázek 2">
            <a:extLst>
              <a:ext uri="{FF2B5EF4-FFF2-40B4-BE49-F238E27FC236}">
                <a16:creationId xmlns:a16="http://schemas.microsoft.com/office/drawing/2014/main" id="{967A3981-628D-4F0B-A3CD-9BCEAC5EA7F0}"/>
              </a:ext>
            </a:extLst>
          </p:cNvPr>
          <p:cNvPicPr>
            <a:picLocks noChangeAspect="1"/>
          </p:cNvPicPr>
          <p:nvPr/>
        </p:nvPicPr>
        <p:blipFill>
          <a:blip r:embed="rId4"/>
          <a:srcRect/>
          <a:stretch/>
        </p:blipFill>
        <p:spPr>
          <a:xfrm>
            <a:off x="3347864" y="987574"/>
            <a:ext cx="4910155" cy="3428554"/>
          </a:xfrm>
          <a:prstGeom prst="rect">
            <a:avLst/>
          </a:prstGeom>
        </p:spPr>
      </p:pic>
    </p:spTree>
    <p:extLst>
      <p:ext uri="{BB962C8B-B14F-4D97-AF65-F5344CB8AC3E}">
        <p14:creationId xmlns:p14="http://schemas.microsoft.com/office/powerpoint/2010/main" val="40238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15616" y="63844"/>
            <a:ext cx="9144000" cy="576064"/>
          </a:xfrm>
        </p:spPr>
        <p:txBody>
          <a:bodyPr/>
          <a:lstStyle/>
          <a:p>
            <a:r>
              <a:rPr lang="cs-CZ" altLang="ko-KR" cap="all" dirty="0" err="1"/>
              <a:t>doCumentS</a:t>
            </a:r>
            <a:endParaRPr lang="ko-KR" altLang="en-US" cap="all" dirty="0"/>
          </a:p>
        </p:txBody>
      </p:sp>
      <p:grpSp>
        <p:nvGrpSpPr>
          <p:cNvPr id="5" name="Group 4"/>
          <p:cNvGrpSpPr/>
          <p:nvPr/>
        </p:nvGrpSpPr>
        <p:grpSpPr>
          <a:xfrm>
            <a:off x="193688" y="646071"/>
            <a:ext cx="2278771" cy="1403246"/>
            <a:chOff x="334815" y="706281"/>
            <a:chExt cx="2436985" cy="1908487"/>
          </a:xfrm>
        </p:grpSpPr>
        <p:sp>
          <p:nvSpPr>
            <p:cNvPr id="6" name="TextBox 5"/>
            <p:cNvSpPr txBox="1"/>
            <p:nvPr/>
          </p:nvSpPr>
          <p:spPr>
            <a:xfrm>
              <a:off x="395536" y="1233414"/>
              <a:ext cx="2376264" cy="1381354"/>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attach necessary documents to particular machines (such as instructions, service documents, invoices etc.). </a:t>
              </a:r>
              <a:endParaRPr lang="cs-CZ" altLang="ko-KR" sz="1200" dirty="0">
                <a:solidFill>
                  <a:schemeClr val="tx1">
                    <a:lumMod val="75000"/>
                    <a:lumOff val="25000"/>
                  </a:schemeClr>
                </a:solidFill>
                <a:cs typeface="Arial" pitchFamily="34" charset="0"/>
              </a:endParaRPr>
            </a:p>
          </p:txBody>
        </p:sp>
        <p:sp>
          <p:nvSpPr>
            <p:cNvPr id="7" name="TextBox 6"/>
            <p:cNvSpPr txBox="1"/>
            <p:nvPr/>
          </p:nvSpPr>
          <p:spPr>
            <a:xfrm>
              <a:off x="334815" y="706281"/>
              <a:ext cx="2376264" cy="418593"/>
            </a:xfrm>
            <a:prstGeom prst="rect">
              <a:avLst/>
            </a:prstGeom>
            <a:noFill/>
          </p:spPr>
          <p:txBody>
            <a:bodyPr wrap="square" rtlCol="0">
              <a:spAutoFit/>
            </a:bodyPr>
            <a:lstStyle/>
            <a:p>
              <a:r>
                <a:rPr lang="cs-CZ" altLang="ko-KR" sz="1400" b="1" dirty="0">
                  <a:solidFill>
                    <a:schemeClr val="tx1">
                      <a:lumMod val="75000"/>
                      <a:lumOff val="25000"/>
                    </a:schemeClr>
                  </a:solidFill>
                  <a:cs typeface="Arial" pitchFamily="34" charset="0"/>
                </a:rPr>
                <a:t>All </a:t>
              </a:r>
              <a:r>
                <a:rPr lang="cs-CZ" altLang="ko-KR" sz="1400" b="1" dirty="0" err="1">
                  <a:solidFill>
                    <a:schemeClr val="tx1">
                      <a:lumMod val="75000"/>
                      <a:lumOff val="25000"/>
                    </a:schemeClr>
                  </a:solidFill>
                  <a:cs typeface="Arial" pitchFamily="34" charset="0"/>
                </a:rPr>
                <a:t>documents</a:t>
              </a:r>
              <a:r>
                <a:rPr lang="cs-CZ" altLang="ko-KR" sz="1400" b="1" dirty="0">
                  <a:solidFill>
                    <a:schemeClr val="tx1">
                      <a:lumMod val="75000"/>
                      <a:lumOff val="25000"/>
                    </a:schemeClr>
                  </a:solidFill>
                  <a:cs typeface="Arial" pitchFamily="34" charset="0"/>
                </a:rPr>
                <a:t> </a:t>
              </a:r>
              <a:r>
                <a:rPr lang="cs-CZ" altLang="ko-KR" sz="1400" b="1" dirty="0" err="1">
                  <a:solidFill>
                    <a:schemeClr val="tx1">
                      <a:lumMod val="75000"/>
                      <a:lumOff val="25000"/>
                    </a:schemeClr>
                  </a:solidFill>
                  <a:cs typeface="Arial" pitchFamily="34" charset="0"/>
                </a:rPr>
                <a:t>at</a:t>
              </a:r>
              <a:r>
                <a:rPr lang="cs-CZ" altLang="ko-KR" sz="1400" b="1" dirty="0">
                  <a:solidFill>
                    <a:schemeClr val="tx1">
                      <a:lumMod val="75000"/>
                      <a:lumOff val="25000"/>
                    </a:schemeClr>
                  </a:solidFill>
                  <a:cs typeface="Arial" pitchFamily="34" charset="0"/>
                </a:rPr>
                <a:t> hand</a:t>
              </a:r>
              <a:endParaRPr lang="ko-KR" altLang="en-US" sz="1400" b="1" dirty="0">
                <a:solidFill>
                  <a:schemeClr val="tx1">
                    <a:lumMod val="75000"/>
                    <a:lumOff val="25000"/>
                  </a:schemeClr>
                </a:solidFill>
                <a:cs typeface="Arial" pitchFamily="34" charset="0"/>
              </a:endParaRPr>
            </a:p>
          </p:txBody>
        </p:sp>
      </p:grpSp>
      <p:grpSp>
        <p:nvGrpSpPr>
          <p:cNvPr id="11" name="Group 10"/>
          <p:cNvGrpSpPr/>
          <p:nvPr/>
        </p:nvGrpSpPr>
        <p:grpSpPr>
          <a:xfrm>
            <a:off x="569391" y="3177907"/>
            <a:ext cx="2385788" cy="1398295"/>
            <a:chOff x="593829" y="3104896"/>
            <a:chExt cx="2550379" cy="1398295"/>
          </a:xfrm>
        </p:grpSpPr>
        <p:sp>
          <p:nvSpPr>
            <p:cNvPr id="12" name="TextBox 11"/>
            <p:cNvSpPr txBox="1"/>
            <p:nvPr/>
          </p:nvSpPr>
          <p:spPr>
            <a:xfrm>
              <a:off x="815988" y="3672194"/>
              <a:ext cx="2059657" cy="830997"/>
            </a:xfrm>
            <a:prstGeom prst="rect">
              <a:avLst/>
            </a:prstGeom>
            <a:noFill/>
          </p:spPr>
          <p:txBody>
            <a:bodyPr wrap="square" rtlCol="0">
              <a:spAutoFit/>
            </a:bodyPr>
            <a:lstStyle/>
            <a:p>
              <a:r>
                <a:rPr lang="en-US" altLang="ko-KR" sz="1200" dirty="0">
                  <a:solidFill>
                    <a:schemeClr val="bg1"/>
                  </a:solidFill>
                  <a:cs typeface="Arial" pitchFamily="34" charset="0"/>
                </a:rPr>
                <a:t>Particular documents (word, excel etc.) can be opened and modified directly from the program. </a:t>
              </a:r>
              <a:endParaRPr lang="ko-KR" altLang="en-US" sz="1200" dirty="0">
                <a:solidFill>
                  <a:schemeClr val="bg1"/>
                </a:solidFill>
                <a:cs typeface="Arial" pitchFamily="34" charset="0"/>
              </a:endParaRPr>
            </a:p>
          </p:txBody>
        </p:sp>
        <p:sp>
          <p:nvSpPr>
            <p:cNvPr id="13" name="TextBox 12"/>
            <p:cNvSpPr txBox="1"/>
            <p:nvPr/>
          </p:nvSpPr>
          <p:spPr>
            <a:xfrm>
              <a:off x="593829" y="3104896"/>
              <a:ext cx="2550379" cy="461665"/>
            </a:xfrm>
            <a:prstGeom prst="rect">
              <a:avLst/>
            </a:prstGeom>
            <a:noFill/>
          </p:spPr>
          <p:txBody>
            <a:bodyPr wrap="square" rtlCol="0">
              <a:spAutoFit/>
            </a:bodyPr>
            <a:lstStyle/>
            <a:p>
              <a:r>
                <a:rPr lang="cs-CZ" altLang="ko-KR" sz="1200" b="1" dirty="0">
                  <a:solidFill>
                    <a:schemeClr val="bg1"/>
                  </a:solidFill>
                  <a:cs typeface="Arial" pitchFamily="34" charset="0"/>
                </a:rPr>
                <a:t>STOP </a:t>
              </a:r>
              <a:r>
                <a:rPr lang="cs-CZ" altLang="ko-KR" sz="1200" b="1" dirty="0" err="1">
                  <a:solidFill>
                    <a:schemeClr val="bg1"/>
                  </a:solidFill>
                  <a:cs typeface="Arial" pitchFamily="34" charset="0"/>
                </a:rPr>
                <a:t>searching</a:t>
              </a:r>
              <a:r>
                <a:rPr lang="cs-CZ" altLang="ko-KR" sz="1200" b="1" dirty="0">
                  <a:solidFill>
                    <a:schemeClr val="bg1"/>
                  </a:solidFill>
                  <a:cs typeface="Arial" pitchFamily="34" charset="0"/>
                </a:rPr>
                <a:t> </a:t>
              </a:r>
              <a:r>
                <a:rPr lang="cs-CZ" altLang="ko-KR" sz="1200" b="1" dirty="0" err="1">
                  <a:solidFill>
                    <a:schemeClr val="bg1"/>
                  </a:solidFill>
                  <a:cs typeface="Arial" pitchFamily="34" charset="0"/>
                </a:rPr>
                <a:t>for</a:t>
              </a:r>
              <a:r>
                <a:rPr lang="cs-CZ" altLang="ko-KR" sz="1200" b="1" dirty="0">
                  <a:solidFill>
                    <a:schemeClr val="bg1"/>
                  </a:solidFill>
                  <a:cs typeface="Arial" pitchFamily="34" charset="0"/>
                </a:rPr>
                <a:t> </a:t>
              </a:r>
              <a:r>
                <a:rPr lang="cs-CZ" altLang="ko-KR" sz="1200" b="1" dirty="0" err="1">
                  <a:solidFill>
                    <a:schemeClr val="bg1"/>
                  </a:solidFill>
                  <a:cs typeface="Arial" pitchFamily="34" charset="0"/>
                </a:rPr>
                <a:t>documentation</a:t>
              </a:r>
              <a:r>
                <a:rPr lang="cs-CZ" altLang="ko-KR" sz="1200" b="1" dirty="0">
                  <a:solidFill>
                    <a:schemeClr val="bg1"/>
                  </a:solidFill>
                  <a:cs typeface="Arial" pitchFamily="34" charset="0"/>
                </a:rPr>
                <a:t>.</a:t>
              </a:r>
              <a:endParaRPr lang="ko-KR" altLang="en-US" sz="1200" b="1" dirty="0">
                <a:solidFill>
                  <a:schemeClr val="bg1"/>
                </a:solidFill>
                <a:cs typeface="Arial" pitchFamily="34" charset="0"/>
              </a:endParaRPr>
            </a:p>
          </p:txBody>
        </p:sp>
      </p:grpSp>
      <p:pic>
        <p:nvPicPr>
          <p:cNvPr id="23" name="Obrázek 22" descr="Obsah obrázku elektronika, monitor, displej, vsedě&#10;&#10;Popis byl vytvořen automaticky">
            <a:extLst>
              <a:ext uri="{FF2B5EF4-FFF2-40B4-BE49-F238E27FC236}">
                <a16:creationId xmlns:a16="http://schemas.microsoft.com/office/drawing/2014/main" id="{8572774E-00B3-47F8-8164-A914E7017FB3}"/>
              </a:ext>
            </a:extLst>
          </p:cNvPr>
          <p:cNvPicPr>
            <a:picLocks noChangeAspect="1"/>
          </p:cNvPicPr>
          <p:nvPr/>
        </p:nvPicPr>
        <p:blipFill rotWithShape="1">
          <a:blip r:embed="rId2">
            <a:extLst>
              <a:ext uri="{28A0092B-C50C-407E-A947-70E740481C1C}">
                <a14:useLocalDpi xmlns:a14="http://schemas.microsoft.com/office/drawing/2010/main"/>
              </a:ext>
            </a:extLst>
          </a:blip>
          <a:srcRect b="15992"/>
          <a:stretch/>
        </p:blipFill>
        <p:spPr>
          <a:xfrm>
            <a:off x="2096756" y="533303"/>
            <a:ext cx="7317020" cy="4610197"/>
          </a:xfrm>
          <a:prstGeom prst="rect">
            <a:avLst/>
          </a:prstGeom>
        </p:spPr>
      </p:pic>
      <p:pic>
        <p:nvPicPr>
          <p:cNvPr id="26" name="Obrázek 25">
            <a:extLst>
              <a:ext uri="{FF2B5EF4-FFF2-40B4-BE49-F238E27FC236}">
                <a16:creationId xmlns:a16="http://schemas.microsoft.com/office/drawing/2014/main" id="{73F5F478-9F2D-490A-8B73-D66CAD884EE7}"/>
              </a:ext>
            </a:extLst>
          </p:cNvPr>
          <p:cNvPicPr>
            <a:picLocks noChangeAspect="1"/>
          </p:cNvPicPr>
          <p:nvPr/>
        </p:nvPicPr>
        <p:blipFill>
          <a:blip r:embed="rId3" cstate="print">
            <a:alphaModFix amt="85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529204" y="4610167"/>
            <a:ext cx="967007" cy="204057"/>
          </a:xfrm>
          <a:prstGeom prst="rect">
            <a:avLst/>
          </a:prstGeom>
        </p:spPr>
      </p:pic>
      <p:sp>
        <p:nvSpPr>
          <p:cNvPr id="17" name="Rounded Rectangle 51">
            <a:extLst>
              <a:ext uri="{FF2B5EF4-FFF2-40B4-BE49-F238E27FC236}">
                <a16:creationId xmlns:a16="http://schemas.microsoft.com/office/drawing/2014/main" id="{F2177CCA-12B6-4F7E-86F8-6E5EA3E11143}"/>
              </a:ext>
            </a:extLst>
          </p:cNvPr>
          <p:cNvSpPr/>
          <p:nvPr/>
        </p:nvSpPr>
        <p:spPr>
          <a:xfrm rot="16200000" flipH="1">
            <a:off x="89115" y="3099586"/>
            <a:ext cx="495583" cy="464969"/>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pic>
        <p:nvPicPr>
          <p:cNvPr id="3" name="Obrázek 2">
            <a:extLst>
              <a:ext uri="{FF2B5EF4-FFF2-40B4-BE49-F238E27FC236}">
                <a16:creationId xmlns:a16="http://schemas.microsoft.com/office/drawing/2014/main" id="{6077FEAE-C32D-4C2D-910F-ED73A55BE395}"/>
              </a:ext>
            </a:extLst>
          </p:cNvPr>
          <p:cNvPicPr>
            <a:picLocks noChangeAspect="1"/>
          </p:cNvPicPr>
          <p:nvPr/>
        </p:nvPicPr>
        <p:blipFill>
          <a:blip r:embed="rId4"/>
          <a:srcRect/>
          <a:stretch/>
        </p:blipFill>
        <p:spPr>
          <a:xfrm>
            <a:off x="3347864" y="1005629"/>
            <a:ext cx="4871797" cy="3394981"/>
          </a:xfrm>
          <a:prstGeom prst="rect">
            <a:avLst/>
          </a:prstGeom>
        </p:spPr>
      </p:pic>
    </p:spTree>
    <p:extLst>
      <p:ext uri="{BB962C8B-B14F-4D97-AF65-F5344CB8AC3E}">
        <p14:creationId xmlns:p14="http://schemas.microsoft.com/office/powerpoint/2010/main" val="248258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051720" y="267494"/>
            <a:ext cx="709228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cs-CZ" sz="3600" dirty="0">
                <a:solidFill>
                  <a:schemeClr val="bg1"/>
                </a:solidFill>
                <a:cs typeface="Arial" pitchFamily="34" charset="0"/>
              </a:rPr>
              <a:t>THE BENEFITS OF PROFYLAX</a:t>
            </a:r>
            <a:endParaRPr lang="en-US" sz="3600" dirty="0">
              <a:solidFill>
                <a:schemeClr val="bg1"/>
              </a:solidFill>
              <a:cs typeface="Arial" pitchFamily="34" charset="0"/>
            </a:endParaRPr>
          </a:p>
        </p:txBody>
      </p:sp>
      <p:sp>
        <p:nvSpPr>
          <p:cNvPr id="5" name="Oval 4"/>
          <p:cNvSpPr/>
          <p:nvPr/>
        </p:nvSpPr>
        <p:spPr>
          <a:xfrm>
            <a:off x="1575998" y="1141370"/>
            <a:ext cx="793940" cy="793940"/>
          </a:xfrm>
          <a:prstGeom prst="ellipse">
            <a:avLst/>
          </a:prstGeom>
          <a:solidFill>
            <a:schemeClr val="bg1"/>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575998" y="2073597"/>
            <a:ext cx="793940" cy="793940"/>
          </a:xfrm>
          <a:prstGeom prst="ellipse">
            <a:avLst/>
          </a:prstGeom>
          <a:solidFill>
            <a:schemeClr val="bg1"/>
          </a:solidFill>
          <a:ln w="412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575998" y="3005824"/>
            <a:ext cx="793940" cy="793940"/>
          </a:xfrm>
          <a:prstGeom prst="ellipse">
            <a:avLst/>
          </a:prstGeom>
          <a:solidFill>
            <a:schemeClr val="bg1"/>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575998" y="3938050"/>
            <a:ext cx="793940" cy="793940"/>
          </a:xfrm>
          <a:prstGeom prst="ellipse">
            <a:avLst/>
          </a:prstGeom>
          <a:solidFill>
            <a:schemeClr val="bg1"/>
          </a:solidFill>
          <a:ln w="412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2555776" y="1194616"/>
            <a:ext cx="5860929" cy="872113"/>
            <a:chOff x="3017859" y="4363106"/>
            <a:chExt cx="1879883" cy="872113"/>
          </a:xfrm>
        </p:grpSpPr>
        <p:sp>
          <p:nvSpPr>
            <p:cNvPr id="10" name="TextBox 9"/>
            <p:cNvSpPr txBox="1"/>
            <p:nvPr/>
          </p:nvSpPr>
          <p:spPr>
            <a:xfrm>
              <a:off x="3017859" y="4588888"/>
              <a:ext cx="1866815" cy="646331"/>
            </a:xfrm>
            <a:prstGeom prst="rect">
              <a:avLst/>
            </a:prstGeom>
            <a:noFill/>
            <a:ln>
              <a:noFill/>
            </a:ln>
          </p:spPr>
          <p:txBody>
            <a:bodyPr wrap="square" rtlCol="0">
              <a:spAutoFit/>
            </a:bodyPr>
            <a:lstStyle/>
            <a:p>
              <a:r>
                <a:rPr lang="en-US" altLang="ko-KR" sz="1200" dirty="0">
                  <a:solidFill>
                    <a:schemeClr val="bg1"/>
                  </a:solidFill>
                  <a:cs typeface="Arial" pitchFamily="34" charset="0"/>
                </a:rPr>
                <a:t>All maintenance information will be clearly arranged </a:t>
              </a:r>
              <a:r>
                <a:rPr lang="cs-CZ" altLang="ko-KR" sz="1200" dirty="0">
                  <a:solidFill>
                    <a:schemeClr val="bg1"/>
                  </a:solidFill>
                  <a:cs typeface="Arial" pitchFamily="34" charset="0"/>
                </a:rPr>
                <a:t>in</a:t>
              </a:r>
              <a:r>
                <a:rPr lang="en-US" altLang="ko-KR" sz="1200" dirty="0">
                  <a:solidFill>
                    <a:schemeClr val="bg1"/>
                  </a:solidFill>
                  <a:cs typeface="Arial" pitchFamily="34" charset="0"/>
                </a:rPr>
                <a:t> one place in one database.</a:t>
              </a:r>
              <a:r>
                <a:rPr lang="cs-CZ" altLang="ko-KR" sz="1200" dirty="0">
                  <a:solidFill>
                    <a:schemeClr val="bg1"/>
                  </a:solidFill>
                  <a:cs typeface="Arial" pitchFamily="34" charset="0"/>
                </a:rPr>
                <a:t> </a:t>
              </a:r>
              <a:endParaRPr lang="en-US" altLang="ko-KR" sz="1200" b="1" dirty="0">
                <a:solidFill>
                  <a:schemeClr val="bg1"/>
                </a:solidFill>
                <a:cs typeface="Arial" pitchFamily="34" charset="0"/>
              </a:endParaRPr>
            </a:p>
            <a:p>
              <a:r>
                <a:rPr lang="en-US" altLang="ko-KR" sz="1200" b="1" dirty="0">
                  <a:solidFill>
                    <a:schemeClr val="bg1"/>
                  </a:solidFill>
                  <a:cs typeface="Arial" pitchFamily="34" charset="0"/>
                </a:rPr>
                <a:t>make maintenance decisions from controlled data → reduce machine downtime → increase productivity</a:t>
              </a:r>
            </a:p>
          </p:txBody>
        </p:sp>
        <p:sp>
          <p:nvSpPr>
            <p:cNvPr id="11" name="TextBox 10"/>
            <p:cNvSpPr txBox="1"/>
            <p:nvPr/>
          </p:nvSpPr>
          <p:spPr>
            <a:xfrm>
              <a:off x="3017859" y="4363106"/>
              <a:ext cx="1879883" cy="276999"/>
            </a:xfrm>
            <a:prstGeom prst="rect">
              <a:avLst/>
            </a:prstGeom>
            <a:noFill/>
          </p:spPr>
          <p:txBody>
            <a:bodyPr wrap="square" rtlCol="0">
              <a:spAutoFit/>
            </a:bodyPr>
            <a:lstStyle/>
            <a:p>
              <a:r>
                <a:rPr lang="cs-CZ" altLang="ko-KR" sz="1200" b="1" cap="all" dirty="0">
                  <a:solidFill>
                    <a:schemeClr val="bg1"/>
                  </a:solidFill>
                  <a:cs typeface="Arial" pitchFamily="34" charset="0"/>
                </a:rPr>
                <a:t>All </a:t>
              </a:r>
              <a:r>
                <a:rPr lang="cs-CZ" altLang="ko-KR" sz="1200" b="1" cap="all" dirty="0" err="1">
                  <a:solidFill>
                    <a:schemeClr val="bg1"/>
                  </a:solidFill>
                  <a:cs typeface="Arial" pitchFamily="34" charset="0"/>
                </a:rPr>
                <a:t>information</a:t>
              </a:r>
              <a:r>
                <a:rPr lang="cs-CZ" altLang="ko-KR" sz="1200" b="1" cap="all" dirty="0">
                  <a:solidFill>
                    <a:schemeClr val="bg1"/>
                  </a:solidFill>
                  <a:cs typeface="Arial" pitchFamily="34" charset="0"/>
                </a:rPr>
                <a:t> </a:t>
              </a:r>
              <a:r>
                <a:rPr lang="cs-CZ" altLang="ko-KR" sz="1200" b="1" cap="all" dirty="0" err="1">
                  <a:solidFill>
                    <a:schemeClr val="bg1"/>
                  </a:solidFill>
                  <a:cs typeface="Arial" pitchFamily="34" charset="0"/>
                </a:rPr>
                <a:t>quickly</a:t>
              </a:r>
              <a:r>
                <a:rPr lang="cs-CZ" altLang="ko-KR" sz="1200" b="1" cap="all" dirty="0">
                  <a:solidFill>
                    <a:schemeClr val="bg1"/>
                  </a:solidFill>
                  <a:cs typeface="Arial" pitchFamily="34" charset="0"/>
                </a:rPr>
                <a:t> </a:t>
              </a:r>
              <a:r>
                <a:rPr lang="cs-CZ" altLang="ko-KR" sz="1200" b="1" cap="all" dirty="0" err="1">
                  <a:solidFill>
                    <a:schemeClr val="bg1"/>
                  </a:solidFill>
                  <a:cs typeface="Arial" pitchFamily="34" charset="0"/>
                </a:rPr>
                <a:t>available</a:t>
              </a:r>
              <a:endParaRPr lang="ko-KR" altLang="en-US" sz="1200" b="1" cap="all" dirty="0">
                <a:solidFill>
                  <a:schemeClr val="bg1"/>
                </a:solidFill>
                <a:cs typeface="Arial" pitchFamily="34" charset="0"/>
              </a:endParaRPr>
            </a:p>
          </p:txBody>
        </p:sp>
      </p:grpSp>
      <p:grpSp>
        <p:nvGrpSpPr>
          <p:cNvPr id="12" name="Group 11"/>
          <p:cNvGrpSpPr/>
          <p:nvPr/>
        </p:nvGrpSpPr>
        <p:grpSpPr>
          <a:xfrm>
            <a:off x="2555776" y="2126843"/>
            <a:ext cx="5848470" cy="687447"/>
            <a:chOff x="3017859" y="4363106"/>
            <a:chExt cx="1875887" cy="687447"/>
          </a:xfrm>
        </p:grpSpPr>
        <p:sp>
          <p:nvSpPr>
            <p:cNvPr id="13" name="TextBox 12"/>
            <p:cNvSpPr txBox="1"/>
            <p:nvPr/>
          </p:nvSpPr>
          <p:spPr>
            <a:xfrm>
              <a:off x="3017859" y="4588888"/>
              <a:ext cx="1866815" cy="461665"/>
            </a:xfrm>
            <a:prstGeom prst="rect">
              <a:avLst/>
            </a:prstGeom>
            <a:noFill/>
            <a:ln>
              <a:noFill/>
            </a:ln>
          </p:spPr>
          <p:txBody>
            <a:bodyPr wrap="square" rtlCol="0">
              <a:spAutoFit/>
            </a:bodyPr>
            <a:lstStyle/>
            <a:p>
              <a:r>
                <a:rPr lang="cs-CZ" altLang="ko-KR" sz="1200" dirty="0">
                  <a:solidFill>
                    <a:schemeClr val="bg1"/>
                  </a:solidFill>
                  <a:cs typeface="Arial" pitchFamily="34" charset="0"/>
                </a:rPr>
                <a:t>A</a:t>
              </a:r>
              <a:r>
                <a:rPr lang="en-US" altLang="ko-KR" sz="1200" dirty="0">
                  <a:solidFill>
                    <a:schemeClr val="bg1"/>
                  </a:solidFill>
                  <a:cs typeface="Arial" pitchFamily="34" charset="0"/>
                </a:rPr>
                <a:t> comfortable calendar planning of preventive </a:t>
              </a:r>
              <a:r>
                <a:rPr lang="en-US" altLang="ko-KR" sz="1200" dirty="0" err="1">
                  <a:solidFill>
                    <a:schemeClr val="bg1"/>
                  </a:solidFill>
                  <a:cs typeface="Arial" pitchFamily="34" charset="0"/>
                </a:rPr>
                <a:t>maint</a:t>
              </a:r>
              <a:r>
                <a:rPr lang="cs-CZ" altLang="ko-KR" sz="1200" dirty="0">
                  <a:solidFill>
                    <a:schemeClr val="bg1"/>
                  </a:solidFill>
                  <a:cs typeface="Arial" pitchFamily="34" charset="0"/>
                </a:rPr>
                <a:t>e</a:t>
              </a:r>
              <a:r>
                <a:rPr lang="en-US" altLang="ko-KR" sz="1200" dirty="0" err="1">
                  <a:solidFill>
                    <a:schemeClr val="bg1"/>
                  </a:solidFill>
                  <a:cs typeface="Arial" pitchFamily="34" charset="0"/>
                </a:rPr>
                <a:t>nance</a:t>
              </a:r>
              <a:r>
                <a:rPr lang="en-US" altLang="ko-KR" sz="1200" dirty="0">
                  <a:solidFill>
                    <a:schemeClr val="bg1"/>
                  </a:solidFill>
                  <a:cs typeface="Arial" pitchFamily="34" charset="0"/>
                </a:rPr>
                <a:t> with the choice of manual intervention and supplementation</a:t>
              </a:r>
              <a:r>
                <a:rPr lang="cs-CZ" altLang="ko-KR" sz="1200" dirty="0">
                  <a:solidFill>
                    <a:schemeClr val="bg1"/>
                  </a:solidFill>
                  <a:cs typeface="Arial" pitchFamily="34" charset="0"/>
                </a:rPr>
                <a:t>.</a:t>
              </a:r>
              <a:endParaRPr lang="en-US" altLang="ko-KR" sz="1200" dirty="0">
                <a:solidFill>
                  <a:schemeClr val="bg1"/>
                </a:solidFill>
                <a:cs typeface="Arial" pitchFamily="34" charset="0"/>
              </a:endParaRPr>
            </a:p>
          </p:txBody>
        </p:sp>
        <p:sp>
          <p:nvSpPr>
            <p:cNvPr id="14" name="TextBox 13"/>
            <p:cNvSpPr txBox="1"/>
            <p:nvPr/>
          </p:nvSpPr>
          <p:spPr>
            <a:xfrm>
              <a:off x="3017859" y="4363106"/>
              <a:ext cx="1875887" cy="276999"/>
            </a:xfrm>
            <a:prstGeom prst="rect">
              <a:avLst/>
            </a:prstGeom>
            <a:noFill/>
          </p:spPr>
          <p:txBody>
            <a:bodyPr wrap="square" rtlCol="0">
              <a:spAutoFit/>
            </a:bodyPr>
            <a:lstStyle/>
            <a:p>
              <a:r>
                <a:rPr lang="cs-CZ" altLang="ko-KR" sz="1200" b="1" cap="all" dirty="0" err="1">
                  <a:solidFill>
                    <a:schemeClr val="bg1"/>
                  </a:solidFill>
                  <a:cs typeface="Arial" pitchFamily="34" charset="0"/>
                </a:rPr>
                <a:t>Maintenance</a:t>
              </a:r>
              <a:r>
                <a:rPr lang="cs-CZ" altLang="ko-KR" sz="1200" b="1" cap="all" dirty="0">
                  <a:solidFill>
                    <a:schemeClr val="bg1"/>
                  </a:solidFill>
                  <a:cs typeface="Arial" pitchFamily="34" charset="0"/>
                </a:rPr>
                <a:t> </a:t>
              </a:r>
              <a:r>
                <a:rPr lang="cs-CZ" altLang="ko-KR" sz="1200" b="1" cap="all" dirty="0" err="1">
                  <a:solidFill>
                    <a:schemeClr val="bg1"/>
                  </a:solidFill>
                  <a:cs typeface="Arial" pitchFamily="34" charset="0"/>
                </a:rPr>
                <a:t>planning</a:t>
              </a:r>
              <a:endParaRPr lang="ko-KR" altLang="en-US" sz="1200" b="1" cap="all" dirty="0">
                <a:solidFill>
                  <a:schemeClr val="bg1"/>
                </a:solidFill>
                <a:cs typeface="Arial" pitchFamily="34" charset="0"/>
              </a:endParaRPr>
            </a:p>
          </p:txBody>
        </p:sp>
      </p:grpSp>
      <p:grpSp>
        <p:nvGrpSpPr>
          <p:cNvPr id="15" name="Group 14"/>
          <p:cNvGrpSpPr/>
          <p:nvPr/>
        </p:nvGrpSpPr>
        <p:grpSpPr>
          <a:xfrm>
            <a:off x="2555776" y="3059070"/>
            <a:ext cx="5836009" cy="687447"/>
            <a:chOff x="3017859" y="4363106"/>
            <a:chExt cx="1871890" cy="687447"/>
          </a:xfrm>
        </p:grpSpPr>
        <mc:AlternateContent xmlns:mc="http://schemas.openxmlformats.org/markup-compatibility/2006" xmlns:a14="http://schemas.microsoft.com/office/drawing/2010/main">
          <mc:Choice Requires="a14">
            <p:sp>
              <p:nvSpPr>
                <p:cNvPr id="16" name="TextBox 15"/>
                <p:cNvSpPr txBox="1"/>
                <p:nvPr/>
              </p:nvSpPr>
              <p:spPr>
                <a:xfrm>
                  <a:off x="3017859" y="4588888"/>
                  <a:ext cx="1866815" cy="461665"/>
                </a:xfrm>
                <a:prstGeom prst="rect">
                  <a:avLst/>
                </a:prstGeom>
                <a:noFill/>
                <a:ln>
                  <a:noFill/>
                </a:ln>
              </p:spPr>
              <p:txBody>
                <a:bodyPr wrap="square" rtlCol="0">
                  <a:spAutoFit/>
                </a:bodyPr>
                <a:lstStyle/>
                <a:p>
                  <a:r>
                    <a:rPr lang="cs-CZ" altLang="ko-KR" sz="1200" dirty="0">
                      <a:solidFill>
                        <a:schemeClr val="bg1"/>
                      </a:solidFill>
                      <a:cs typeface="Arial" pitchFamily="34" charset="0"/>
                    </a:rPr>
                    <a:t>A</a:t>
                  </a:r>
                  <a:r>
                    <a:rPr lang="en-US" altLang="ko-KR" sz="1200" dirty="0">
                      <a:solidFill>
                        <a:schemeClr val="bg1"/>
                      </a:solidFill>
                      <a:cs typeface="Arial" pitchFamily="34" charset="0"/>
                    </a:rPr>
                    <a:t> complete overview of realised maintenance (ISO audit!), repairs and their costs.</a:t>
                  </a:r>
                  <a14:m>
                    <m:oMath xmlns:m="http://schemas.openxmlformats.org/officeDocument/2006/math">
                      <m:r>
                        <a:rPr lang="cs-CZ" altLang="ko-KR" sz="1200" b="1" i="1">
                          <a:solidFill>
                            <a:schemeClr val="bg1"/>
                          </a:solidFill>
                          <a:latin typeface="Cambria Math" panose="02040503050406030204" pitchFamily="18" charset="0"/>
                          <a:ea typeface="Cambria Math" panose="02040503050406030204" pitchFamily="18" charset="0"/>
                          <a:cs typeface="Arial" pitchFamily="34" charset="0"/>
                        </a:rPr>
                        <m:t>→</m:t>
                      </m:r>
                    </m:oMath>
                  </a14:m>
                  <a:r>
                    <a:rPr lang="cs-CZ" altLang="ko-KR" sz="1200" dirty="0">
                      <a:solidFill>
                        <a:schemeClr val="bg1"/>
                      </a:solidFill>
                      <a:cs typeface="Arial" pitchFamily="34" charset="0"/>
                    </a:rPr>
                    <a:t> lower </a:t>
                  </a:r>
                  <a:r>
                    <a:rPr lang="cs-CZ" altLang="ko-KR" sz="1200" dirty="0" err="1">
                      <a:solidFill>
                        <a:schemeClr val="bg1"/>
                      </a:solidFill>
                      <a:cs typeface="Arial" pitchFamily="34" charset="0"/>
                    </a:rPr>
                    <a:t>maintenance</a:t>
                  </a:r>
                  <a:r>
                    <a:rPr lang="cs-CZ" altLang="ko-KR" sz="1200" dirty="0">
                      <a:solidFill>
                        <a:schemeClr val="bg1"/>
                      </a:solidFill>
                      <a:cs typeface="Arial" pitchFamily="34" charset="0"/>
                    </a:rPr>
                    <a:t> </a:t>
                  </a:r>
                  <a:r>
                    <a:rPr lang="cs-CZ" altLang="ko-KR" sz="1200" dirty="0" err="1">
                      <a:solidFill>
                        <a:schemeClr val="bg1"/>
                      </a:solidFill>
                      <a:cs typeface="Arial" pitchFamily="34" charset="0"/>
                    </a:rPr>
                    <a:t>costs</a:t>
                  </a:r>
                  <a:r>
                    <a:rPr lang="cs-CZ" altLang="ko-KR" sz="1200" dirty="0">
                      <a:solidFill>
                        <a:schemeClr val="bg1"/>
                      </a:solidFill>
                      <a:cs typeface="Arial" pitchFamily="34" charset="0"/>
                    </a:rPr>
                    <a:t>.</a:t>
                  </a:r>
                  <a:endParaRPr lang="en-US" altLang="ko-KR" sz="1200" dirty="0">
                    <a:solidFill>
                      <a:schemeClr val="bg1"/>
                    </a:solidFill>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017859" y="4588888"/>
                  <a:ext cx="1866815" cy="461665"/>
                </a:xfrm>
                <a:prstGeom prst="rect">
                  <a:avLst/>
                </a:prstGeom>
                <a:blipFill>
                  <a:blip r:embed="rId2"/>
                  <a:stretch>
                    <a:fillRect t="-2632" b="-7895"/>
                  </a:stretch>
                </a:blipFill>
                <a:ln>
                  <a:noFill/>
                </a:ln>
              </p:spPr>
              <p:txBody>
                <a:bodyPr/>
                <a:lstStyle/>
                <a:p>
                  <a:r>
                    <a:rPr lang="cs-CZ">
                      <a:noFill/>
                    </a:rPr>
                    <a:t> </a:t>
                  </a:r>
                </a:p>
              </p:txBody>
            </p:sp>
          </mc:Fallback>
        </mc:AlternateContent>
        <p:sp>
          <p:nvSpPr>
            <p:cNvPr id="17" name="TextBox 16"/>
            <p:cNvSpPr txBox="1"/>
            <p:nvPr/>
          </p:nvSpPr>
          <p:spPr>
            <a:xfrm>
              <a:off x="3017859" y="4363106"/>
              <a:ext cx="1871890" cy="276999"/>
            </a:xfrm>
            <a:prstGeom prst="rect">
              <a:avLst/>
            </a:prstGeom>
            <a:noFill/>
          </p:spPr>
          <p:txBody>
            <a:bodyPr wrap="square" rtlCol="0">
              <a:spAutoFit/>
            </a:bodyPr>
            <a:lstStyle/>
            <a:p>
              <a:r>
                <a:rPr lang="cs-CZ" altLang="ko-KR" sz="1200" b="1" cap="all" dirty="0" err="1">
                  <a:solidFill>
                    <a:schemeClr val="bg1"/>
                  </a:solidFill>
                  <a:cs typeface="Arial" pitchFamily="34" charset="0"/>
                </a:rPr>
                <a:t>Maintenance</a:t>
              </a:r>
              <a:r>
                <a:rPr lang="cs-CZ" altLang="ko-KR" sz="1200" b="1" cap="all" dirty="0">
                  <a:solidFill>
                    <a:schemeClr val="bg1"/>
                  </a:solidFill>
                  <a:cs typeface="Arial" pitchFamily="34" charset="0"/>
                </a:rPr>
                <a:t> </a:t>
              </a:r>
              <a:r>
                <a:rPr lang="cs-CZ" altLang="ko-KR" sz="1200" b="1" cap="all" dirty="0" err="1">
                  <a:solidFill>
                    <a:schemeClr val="bg1"/>
                  </a:solidFill>
                  <a:cs typeface="Arial" pitchFamily="34" charset="0"/>
                </a:rPr>
                <a:t>reports</a:t>
              </a:r>
              <a:endParaRPr lang="ko-KR" altLang="en-US" sz="1200" b="1" cap="all" dirty="0">
                <a:solidFill>
                  <a:schemeClr val="bg1"/>
                </a:solidFill>
                <a:cs typeface="Arial" pitchFamily="34" charset="0"/>
              </a:endParaRPr>
            </a:p>
          </p:txBody>
        </p:sp>
      </p:grpSp>
      <p:grpSp>
        <p:nvGrpSpPr>
          <p:cNvPr id="18" name="Group 17"/>
          <p:cNvGrpSpPr/>
          <p:nvPr/>
        </p:nvGrpSpPr>
        <p:grpSpPr>
          <a:xfrm>
            <a:off x="2555776" y="3991296"/>
            <a:ext cx="5832648" cy="687447"/>
            <a:chOff x="3017859" y="4363106"/>
            <a:chExt cx="1870812" cy="687447"/>
          </a:xfrm>
        </p:grpSpPr>
        <p:sp>
          <p:nvSpPr>
            <p:cNvPr id="19" name="TextBox 18"/>
            <p:cNvSpPr txBox="1"/>
            <p:nvPr/>
          </p:nvSpPr>
          <p:spPr>
            <a:xfrm>
              <a:off x="3017859" y="4588888"/>
              <a:ext cx="1866815" cy="461665"/>
            </a:xfrm>
            <a:prstGeom prst="rect">
              <a:avLst/>
            </a:prstGeom>
            <a:noFill/>
            <a:ln>
              <a:noFill/>
            </a:ln>
          </p:spPr>
          <p:txBody>
            <a:bodyPr wrap="square" rtlCol="0">
              <a:spAutoFit/>
            </a:bodyPr>
            <a:lstStyle/>
            <a:p>
              <a:r>
                <a:rPr lang="cs-CZ" altLang="ko-KR" sz="1200" dirty="0">
                  <a:solidFill>
                    <a:schemeClr val="bg1"/>
                  </a:solidFill>
                  <a:cs typeface="Arial" pitchFamily="34" charset="0"/>
                </a:rPr>
                <a:t>P</a:t>
              </a:r>
              <a:r>
                <a:rPr lang="en-US" altLang="ko-KR" sz="1200" dirty="0" err="1">
                  <a:solidFill>
                    <a:schemeClr val="bg1"/>
                  </a:solidFill>
                  <a:cs typeface="Arial" pitchFamily="34" charset="0"/>
                </a:rPr>
                <a:t>rints</a:t>
              </a:r>
              <a:r>
                <a:rPr lang="en-US" altLang="ko-KR" sz="1200" dirty="0">
                  <a:solidFill>
                    <a:schemeClr val="bg1"/>
                  </a:solidFill>
                  <a:cs typeface="Arial" pitchFamily="34" charset="0"/>
                </a:rPr>
                <a:t> for the ISO audit, statistics of capacity utilization and other prints for improv</a:t>
              </a:r>
              <a:r>
                <a:rPr lang="cs-CZ" altLang="ko-KR" sz="1200" dirty="0" err="1">
                  <a:solidFill>
                    <a:schemeClr val="bg1"/>
                  </a:solidFill>
                  <a:cs typeface="Arial" pitchFamily="34" charset="0"/>
                </a:rPr>
                <a:t>ing</a:t>
              </a:r>
              <a:r>
                <a:rPr lang="en-US" altLang="ko-KR" sz="1200" dirty="0">
                  <a:solidFill>
                    <a:schemeClr val="bg1"/>
                  </a:solidFill>
                  <a:cs typeface="Arial" pitchFamily="34" charset="0"/>
                </a:rPr>
                <a:t> </a:t>
              </a:r>
              <a:r>
                <a:rPr lang="en-US" altLang="ko-KR" sz="1200" dirty="0" err="1">
                  <a:solidFill>
                    <a:schemeClr val="bg1"/>
                  </a:solidFill>
                  <a:cs typeface="Arial" pitchFamily="34" charset="0"/>
                </a:rPr>
                <a:t>maint</a:t>
              </a:r>
              <a:r>
                <a:rPr lang="cs-CZ" altLang="ko-KR" sz="1200" dirty="0">
                  <a:solidFill>
                    <a:schemeClr val="bg1"/>
                  </a:solidFill>
                  <a:cs typeface="Arial" pitchFamily="34" charset="0"/>
                </a:rPr>
                <a:t>e</a:t>
              </a:r>
              <a:r>
                <a:rPr lang="en-US" altLang="ko-KR" sz="1200" dirty="0" err="1">
                  <a:solidFill>
                    <a:schemeClr val="bg1"/>
                  </a:solidFill>
                  <a:cs typeface="Arial" pitchFamily="34" charset="0"/>
                </a:rPr>
                <a:t>nance</a:t>
              </a:r>
              <a:r>
                <a:rPr lang="en-US" altLang="ko-KR" sz="1200" dirty="0">
                  <a:solidFill>
                    <a:schemeClr val="bg1"/>
                  </a:solidFill>
                  <a:cs typeface="Arial" pitchFamily="34" charset="0"/>
                </a:rPr>
                <a:t> management and planning</a:t>
              </a:r>
              <a:r>
                <a:rPr lang="cs-CZ" altLang="ko-KR" sz="1200" dirty="0">
                  <a:solidFill>
                    <a:schemeClr val="bg1"/>
                  </a:solidFill>
                  <a:cs typeface="Arial" pitchFamily="34" charset="0"/>
                </a:rPr>
                <a:t>.</a:t>
              </a:r>
              <a:r>
                <a:rPr lang="en-US" altLang="ko-KR" sz="1200" dirty="0">
                  <a:solidFill>
                    <a:schemeClr val="bg1"/>
                  </a:solidFill>
                  <a:cs typeface="Arial" pitchFamily="34" charset="0"/>
                </a:rPr>
                <a:t> </a:t>
              </a:r>
              <a:endParaRPr lang="cs-CZ" altLang="ko-KR" sz="1200" dirty="0">
                <a:solidFill>
                  <a:schemeClr val="bg1"/>
                </a:solidFill>
                <a:cs typeface="Arial" pitchFamily="34" charset="0"/>
              </a:endParaRPr>
            </a:p>
          </p:txBody>
        </p:sp>
        <p:sp>
          <p:nvSpPr>
            <p:cNvPr id="20" name="TextBox 19"/>
            <p:cNvSpPr txBox="1"/>
            <p:nvPr/>
          </p:nvSpPr>
          <p:spPr>
            <a:xfrm>
              <a:off x="3017859" y="4363106"/>
              <a:ext cx="1870812" cy="276999"/>
            </a:xfrm>
            <a:prstGeom prst="rect">
              <a:avLst/>
            </a:prstGeom>
            <a:noFill/>
          </p:spPr>
          <p:txBody>
            <a:bodyPr wrap="square" rtlCol="0">
              <a:spAutoFit/>
            </a:bodyPr>
            <a:lstStyle/>
            <a:p>
              <a:r>
                <a:rPr lang="en-US" altLang="ko-KR" sz="1200" b="1" cap="all" dirty="0">
                  <a:solidFill>
                    <a:schemeClr val="bg1"/>
                  </a:solidFill>
                  <a:cs typeface="Arial" pitchFamily="34" charset="0"/>
                </a:rPr>
                <a:t>Prints, statistics and capacity overview.</a:t>
              </a:r>
              <a:endParaRPr lang="ko-KR" altLang="en-US" sz="1200" b="1" cap="all" dirty="0">
                <a:solidFill>
                  <a:schemeClr val="bg1"/>
                </a:solidFill>
                <a:cs typeface="Arial" pitchFamily="34" charset="0"/>
              </a:endParaRPr>
            </a:p>
          </p:txBody>
        </p:sp>
      </p:grpSp>
      <p:sp>
        <p:nvSpPr>
          <p:cNvPr id="21" name="Oval 21"/>
          <p:cNvSpPr>
            <a:spLocks noChangeAspect="1"/>
          </p:cNvSpPr>
          <p:nvPr/>
        </p:nvSpPr>
        <p:spPr>
          <a:xfrm>
            <a:off x="1685388" y="3112813"/>
            <a:ext cx="575157" cy="57996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pic>
        <p:nvPicPr>
          <p:cNvPr id="1026" name="Picture 2" descr="VÃ½sledek obrÃ¡zku pro pictograms information">
            <a:extLst>
              <a:ext uri="{FF2B5EF4-FFF2-40B4-BE49-F238E27FC236}">
                <a16:creationId xmlns:a16="http://schemas.microsoft.com/office/drawing/2014/main" id="{9572E848-CC44-4E12-9AE7-D4FC9E5BC97C}"/>
              </a:ext>
            </a:extLst>
          </p:cNvPr>
          <p:cNvPicPr>
            <a:picLocks noChangeAspect="1" noChangeArrowheads="1"/>
          </p:cNvPicPr>
          <p:nvPr/>
        </p:nvPicPr>
        <p:blipFill>
          <a:blip r:embed="rId3" cstate="print">
            <a:duotone>
              <a:schemeClr val="accent4">
                <a:shade val="45000"/>
                <a:satMod val="135000"/>
              </a:schemeClr>
              <a:prstClr val="white"/>
            </a:duotone>
            <a:alphaModFix amt="85000"/>
            <a:extLst>
              <a:ext uri="{28A0092B-C50C-407E-A947-70E740481C1C}">
                <a14:useLocalDpi xmlns:a14="http://schemas.microsoft.com/office/drawing/2010/main"/>
              </a:ext>
            </a:extLst>
          </a:blip>
          <a:srcRect/>
          <a:stretch>
            <a:fillRect/>
          </a:stretch>
        </p:blipFill>
        <p:spPr bwMode="auto">
          <a:xfrm>
            <a:off x="1655974" y="1221348"/>
            <a:ext cx="633984" cy="6339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uvisejÃ­cÃ­ obrÃ¡zek">
            <a:extLst>
              <a:ext uri="{FF2B5EF4-FFF2-40B4-BE49-F238E27FC236}">
                <a16:creationId xmlns:a16="http://schemas.microsoft.com/office/drawing/2014/main" id="{A7E27711-1D24-49C3-8491-595DBB6D636C}"/>
              </a:ext>
            </a:extLst>
          </p:cNvPr>
          <p:cNvPicPr>
            <a:picLocks noChangeAspect="1" noChangeArrowheads="1"/>
          </p:cNvPicPr>
          <p:nvPr/>
        </p:nvPicPr>
        <p:blipFill>
          <a:blip r:embed="rId4" cstate="print">
            <a:duotone>
              <a:schemeClr val="accent2">
                <a:shade val="45000"/>
                <a:satMod val="135000"/>
              </a:schemeClr>
              <a:prstClr val="white"/>
            </a:duotone>
            <a:alphaModFix amt="85000"/>
            <a:extLst>
              <a:ext uri="{28A0092B-C50C-407E-A947-70E740481C1C}">
                <a14:useLocalDpi xmlns:a14="http://schemas.microsoft.com/office/drawing/2010/main"/>
              </a:ext>
            </a:extLst>
          </a:blip>
          <a:srcRect/>
          <a:stretch>
            <a:fillRect/>
          </a:stretch>
        </p:blipFill>
        <p:spPr bwMode="auto">
          <a:xfrm>
            <a:off x="1725814" y="2199998"/>
            <a:ext cx="541138" cy="541138"/>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54237D82-2BE2-4EE2-B12E-E130081AD55E}"/>
              </a:ext>
            </a:extLst>
          </p:cNvPr>
          <p:cNvPicPr>
            <a:picLocks noChangeAspect="1"/>
          </p:cNvPicPr>
          <p:nvPr/>
        </p:nvPicPr>
        <p:blipFill>
          <a:blip r:embed="rId5" cstate="print">
            <a:duotone>
              <a:schemeClr val="accent2">
                <a:shade val="45000"/>
                <a:satMod val="135000"/>
              </a:schemeClr>
              <a:prstClr val="white"/>
            </a:duotone>
            <a:alphaModFix amt="85000"/>
            <a:extLst>
              <a:ext uri="{28A0092B-C50C-407E-A947-70E740481C1C}">
                <a14:useLocalDpi xmlns:a14="http://schemas.microsoft.com/office/drawing/2010/main"/>
              </a:ext>
            </a:extLst>
          </a:blip>
          <a:stretch>
            <a:fillRect/>
          </a:stretch>
        </p:blipFill>
        <p:spPr>
          <a:xfrm>
            <a:off x="1742135" y="4118902"/>
            <a:ext cx="461665" cy="461665"/>
          </a:xfrm>
          <a:prstGeom prst="rect">
            <a:avLst/>
          </a:prstGeom>
        </p:spPr>
      </p:pic>
    </p:spTree>
    <p:extLst>
      <p:ext uri="{BB962C8B-B14F-4D97-AF65-F5344CB8AC3E}">
        <p14:creationId xmlns:p14="http://schemas.microsoft.com/office/powerpoint/2010/main" val="109505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15616" y="63844"/>
            <a:ext cx="9144000" cy="576064"/>
          </a:xfrm>
        </p:spPr>
        <p:txBody>
          <a:bodyPr/>
          <a:lstStyle/>
          <a:p>
            <a:r>
              <a:rPr lang="cs-CZ" altLang="ko-KR" cap="all" dirty="0" err="1"/>
              <a:t>partneRS</a:t>
            </a:r>
            <a:endParaRPr lang="ko-KR" altLang="en-US" cap="all" dirty="0"/>
          </a:p>
        </p:txBody>
      </p:sp>
      <p:grpSp>
        <p:nvGrpSpPr>
          <p:cNvPr id="5" name="Group 4"/>
          <p:cNvGrpSpPr/>
          <p:nvPr/>
        </p:nvGrpSpPr>
        <p:grpSpPr>
          <a:xfrm>
            <a:off x="193688" y="646071"/>
            <a:ext cx="2278771" cy="1403246"/>
            <a:chOff x="334815" y="706281"/>
            <a:chExt cx="2436985" cy="1908488"/>
          </a:xfrm>
        </p:grpSpPr>
        <p:sp>
          <p:nvSpPr>
            <p:cNvPr id="6" name="TextBox 5"/>
            <p:cNvSpPr txBox="1"/>
            <p:nvPr/>
          </p:nvSpPr>
          <p:spPr>
            <a:xfrm>
              <a:off x="395536" y="1233414"/>
              <a:ext cx="2376264" cy="138135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The Partners tab is used to interconnect between particular partners with the machines (e.g. Suppliers of spare parts, servicemen…).</a:t>
              </a:r>
            </a:p>
          </p:txBody>
        </p:sp>
        <p:sp>
          <p:nvSpPr>
            <p:cNvPr id="7" name="TextBox 6"/>
            <p:cNvSpPr txBox="1"/>
            <p:nvPr/>
          </p:nvSpPr>
          <p:spPr>
            <a:xfrm>
              <a:off x="334815" y="706281"/>
              <a:ext cx="2376264" cy="418593"/>
            </a:xfrm>
            <a:prstGeom prst="rect">
              <a:avLst/>
            </a:prstGeom>
            <a:noFill/>
          </p:spPr>
          <p:txBody>
            <a:bodyPr wrap="square" rtlCol="0">
              <a:spAutoFit/>
            </a:bodyPr>
            <a:lstStyle/>
            <a:p>
              <a:r>
                <a:rPr lang="cs-CZ" altLang="ko-KR" sz="1400" b="1" dirty="0" err="1">
                  <a:solidFill>
                    <a:schemeClr val="tx1">
                      <a:lumMod val="75000"/>
                      <a:lumOff val="25000"/>
                    </a:schemeClr>
                  </a:solidFill>
                  <a:cs typeface="Arial" pitchFamily="34" charset="0"/>
                </a:rPr>
                <a:t>Partners</a:t>
              </a:r>
              <a:r>
                <a:rPr lang="cs-CZ" altLang="ko-KR" sz="1400" b="1" dirty="0">
                  <a:solidFill>
                    <a:schemeClr val="tx1">
                      <a:lumMod val="75000"/>
                      <a:lumOff val="25000"/>
                    </a:schemeClr>
                  </a:solidFill>
                  <a:cs typeface="Arial" pitchFamily="34" charset="0"/>
                </a:rPr>
                <a:t> </a:t>
              </a:r>
              <a:r>
                <a:rPr lang="cs-CZ" altLang="ko-KR" sz="1400" b="1" dirty="0" err="1">
                  <a:solidFill>
                    <a:schemeClr val="tx1">
                      <a:lumMod val="75000"/>
                      <a:lumOff val="25000"/>
                    </a:schemeClr>
                  </a:solidFill>
                  <a:cs typeface="Arial" pitchFamily="34" charset="0"/>
                </a:rPr>
                <a:t>overview</a:t>
              </a:r>
              <a:endParaRPr lang="ko-KR" altLang="en-US" sz="1400" b="1" dirty="0">
                <a:solidFill>
                  <a:schemeClr val="tx1">
                    <a:lumMod val="75000"/>
                    <a:lumOff val="25000"/>
                  </a:schemeClr>
                </a:solidFill>
                <a:cs typeface="Arial" pitchFamily="34" charset="0"/>
              </a:endParaRPr>
            </a:p>
          </p:txBody>
        </p:sp>
      </p:grpSp>
      <p:grpSp>
        <p:nvGrpSpPr>
          <p:cNvPr id="11" name="Group 10"/>
          <p:cNvGrpSpPr/>
          <p:nvPr/>
        </p:nvGrpSpPr>
        <p:grpSpPr>
          <a:xfrm>
            <a:off x="413292" y="3182251"/>
            <a:ext cx="2385788" cy="1211456"/>
            <a:chOff x="426961" y="3109240"/>
            <a:chExt cx="2550379" cy="1211456"/>
          </a:xfrm>
        </p:grpSpPr>
        <p:sp>
          <p:nvSpPr>
            <p:cNvPr id="12" name="TextBox 11"/>
            <p:cNvSpPr txBox="1"/>
            <p:nvPr/>
          </p:nvSpPr>
          <p:spPr>
            <a:xfrm>
              <a:off x="672323" y="3674365"/>
              <a:ext cx="2059657" cy="646331"/>
            </a:xfrm>
            <a:prstGeom prst="rect">
              <a:avLst/>
            </a:prstGeom>
            <a:noFill/>
          </p:spPr>
          <p:txBody>
            <a:bodyPr wrap="square" rtlCol="0">
              <a:spAutoFit/>
            </a:bodyPr>
            <a:lstStyle/>
            <a:p>
              <a:r>
                <a:rPr lang="en-US" altLang="ko-KR" sz="1200" dirty="0">
                  <a:solidFill>
                    <a:schemeClr val="bg1"/>
                  </a:solidFill>
                  <a:cs typeface="Arial" pitchFamily="34" charset="0"/>
                </a:rPr>
                <a:t>All information about your company partners in one place.</a:t>
              </a:r>
            </a:p>
          </p:txBody>
        </p:sp>
        <p:sp>
          <p:nvSpPr>
            <p:cNvPr id="13" name="TextBox 12"/>
            <p:cNvSpPr txBox="1"/>
            <p:nvPr/>
          </p:nvSpPr>
          <p:spPr>
            <a:xfrm>
              <a:off x="426961" y="3109240"/>
              <a:ext cx="2550379" cy="646331"/>
            </a:xfrm>
            <a:prstGeom prst="rect">
              <a:avLst/>
            </a:prstGeom>
            <a:noFill/>
          </p:spPr>
          <p:txBody>
            <a:bodyPr wrap="square" rtlCol="0">
              <a:spAutoFit/>
            </a:bodyPr>
            <a:lstStyle/>
            <a:p>
              <a:endParaRPr lang="en-US" altLang="ko-KR" sz="1200" b="1" dirty="0">
                <a:solidFill>
                  <a:schemeClr val="bg1"/>
                </a:solidFill>
                <a:cs typeface="Arial" pitchFamily="34" charset="0"/>
              </a:endParaRPr>
            </a:p>
            <a:p>
              <a:r>
                <a:rPr lang="en-US" altLang="ko-KR" sz="1200" b="1" dirty="0">
                  <a:solidFill>
                    <a:schemeClr val="bg1"/>
                  </a:solidFill>
                  <a:cs typeface="Arial" pitchFamily="34" charset="0"/>
                </a:rPr>
                <a:t>Who supplies </a:t>
              </a:r>
              <a:r>
                <a:rPr lang="cs-CZ" altLang="ko-KR" sz="1200" b="1" dirty="0" err="1">
                  <a:solidFill>
                    <a:schemeClr val="bg1"/>
                  </a:solidFill>
                  <a:cs typeface="Arial" pitchFamily="34" charset="0"/>
                </a:rPr>
                <a:t>us</a:t>
              </a:r>
              <a:r>
                <a:rPr lang="cs-CZ" altLang="ko-KR" sz="1200" b="1" dirty="0">
                  <a:solidFill>
                    <a:schemeClr val="bg1"/>
                  </a:solidFill>
                  <a:cs typeface="Arial" pitchFamily="34" charset="0"/>
                </a:rPr>
                <a:t> </a:t>
              </a:r>
              <a:r>
                <a:rPr lang="cs-CZ" altLang="ko-KR" sz="1200" b="1" dirty="0" err="1">
                  <a:solidFill>
                    <a:schemeClr val="bg1"/>
                  </a:solidFill>
                  <a:cs typeface="Arial" pitchFamily="34" charset="0"/>
                </a:rPr>
                <a:t>with</a:t>
              </a:r>
              <a:r>
                <a:rPr lang="en-US" altLang="ko-KR" sz="1200" b="1" dirty="0">
                  <a:solidFill>
                    <a:schemeClr val="bg1"/>
                  </a:solidFill>
                  <a:cs typeface="Arial" pitchFamily="34" charset="0"/>
                </a:rPr>
                <a:t> spare parts?</a:t>
              </a:r>
              <a:endParaRPr lang="ko-KR" altLang="en-US" sz="1200" b="1" dirty="0">
                <a:solidFill>
                  <a:schemeClr val="bg1"/>
                </a:solidFill>
                <a:cs typeface="Arial" pitchFamily="34" charset="0"/>
              </a:endParaRPr>
            </a:p>
          </p:txBody>
        </p:sp>
      </p:grpSp>
      <p:pic>
        <p:nvPicPr>
          <p:cNvPr id="23" name="Obrázek 22" descr="Obsah obrázku elektronika, monitor, displej, vsedě&#10;&#10;Popis byl vytvořen automaticky">
            <a:extLst>
              <a:ext uri="{FF2B5EF4-FFF2-40B4-BE49-F238E27FC236}">
                <a16:creationId xmlns:a16="http://schemas.microsoft.com/office/drawing/2014/main" id="{8572774E-00B3-47F8-8164-A914E7017FB3}"/>
              </a:ext>
            </a:extLst>
          </p:cNvPr>
          <p:cNvPicPr>
            <a:picLocks noChangeAspect="1"/>
          </p:cNvPicPr>
          <p:nvPr/>
        </p:nvPicPr>
        <p:blipFill rotWithShape="1">
          <a:blip r:embed="rId2">
            <a:extLst>
              <a:ext uri="{28A0092B-C50C-407E-A947-70E740481C1C}">
                <a14:useLocalDpi xmlns:a14="http://schemas.microsoft.com/office/drawing/2010/main"/>
              </a:ext>
            </a:extLst>
          </a:blip>
          <a:srcRect b="15992"/>
          <a:stretch/>
        </p:blipFill>
        <p:spPr>
          <a:xfrm>
            <a:off x="2096756" y="533303"/>
            <a:ext cx="7317020" cy="4610197"/>
          </a:xfrm>
          <a:prstGeom prst="rect">
            <a:avLst/>
          </a:prstGeom>
        </p:spPr>
      </p:pic>
      <p:pic>
        <p:nvPicPr>
          <p:cNvPr id="26" name="Obrázek 25">
            <a:extLst>
              <a:ext uri="{FF2B5EF4-FFF2-40B4-BE49-F238E27FC236}">
                <a16:creationId xmlns:a16="http://schemas.microsoft.com/office/drawing/2014/main" id="{73F5F478-9F2D-490A-8B73-D66CAD884EE7}"/>
              </a:ext>
            </a:extLst>
          </p:cNvPr>
          <p:cNvPicPr>
            <a:picLocks noChangeAspect="1"/>
          </p:cNvPicPr>
          <p:nvPr/>
        </p:nvPicPr>
        <p:blipFill>
          <a:blip r:embed="rId3" cstate="print">
            <a:alphaModFix amt="85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529204" y="4610167"/>
            <a:ext cx="967007" cy="204057"/>
          </a:xfrm>
          <a:prstGeom prst="rect">
            <a:avLst/>
          </a:prstGeom>
        </p:spPr>
      </p:pic>
      <p:sp>
        <p:nvSpPr>
          <p:cNvPr id="17" name="Rounded Rectangle 51">
            <a:extLst>
              <a:ext uri="{FF2B5EF4-FFF2-40B4-BE49-F238E27FC236}">
                <a16:creationId xmlns:a16="http://schemas.microsoft.com/office/drawing/2014/main" id="{F2177CCA-12B6-4F7E-86F8-6E5EA3E11143}"/>
              </a:ext>
            </a:extLst>
          </p:cNvPr>
          <p:cNvSpPr/>
          <p:nvPr/>
        </p:nvSpPr>
        <p:spPr>
          <a:xfrm rot="16200000" flipH="1">
            <a:off x="89115" y="3099586"/>
            <a:ext cx="495583" cy="464969"/>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pic>
        <p:nvPicPr>
          <p:cNvPr id="3" name="Obrázek 2">
            <a:extLst>
              <a:ext uri="{FF2B5EF4-FFF2-40B4-BE49-F238E27FC236}">
                <a16:creationId xmlns:a16="http://schemas.microsoft.com/office/drawing/2014/main" id="{6D0F7E82-8348-43BD-BED6-9C80C33F68DC}"/>
              </a:ext>
            </a:extLst>
          </p:cNvPr>
          <p:cNvPicPr>
            <a:picLocks noChangeAspect="1"/>
          </p:cNvPicPr>
          <p:nvPr/>
        </p:nvPicPr>
        <p:blipFill>
          <a:blip r:embed="rId4"/>
          <a:srcRect/>
          <a:stretch/>
        </p:blipFill>
        <p:spPr>
          <a:xfrm>
            <a:off x="3363141" y="1020779"/>
            <a:ext cx="4847949" cy="3372928"/>
          </a:xfrm>
          <a:prstGeom prst="rect">
            <a:avLst/>
          </a:prstGeom>
        </p:spPr>
      </p:pic>
    </p:spTree>
    <p:extLst>
      <p:ext uri="{BB962C8B-B14F-4D97-AF65-F5344CB8AC3E}">
        <p14:creationId xmlns:p14="http://schemas.microsoft.com/office/powerpoint/2010/main" val="129214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15616" y="63844"/>
            <a:ext cx="9144000" cy="576064"/>
          </a:xfrm>
        </p:spPr>
        <p:txBody>
          <a:bodyPr/>
          <a:lstStyle/>
          <a:p>
            <a:r>
              <a:rPr lang="cs-CZ" altLang="ko-KR" cap="all" dirty="0" err="1"/>
              <a:t>Photo</a:t>
            </a:r>
            <a:endParaRPr lang="ko-KR" altLang="en-US" cap="all" dirty="0"/>
          </a:p>
        </p:txBody>
      </p:sp>
      <p:grpSp>
        <p:nvGrpSpPr>
          <p:cNvPr id="5" name="Group 4"/>
          <p:cNvGrpSpPr/>
          <p:nvPr/>
        </p:nvGrpSpPr>
        <p:grpSpPr>
          <a:xfrm>
            <a:off x="193688" y="646071"/>
            <a:ext cx="2278771" cy="1587912"/>
            <a:chOff x="334815" y="706281"/>
            <a:chExt cx="2436985" cy="2159643"/>
          </a:xfrm>
        </p:grpSpPr>
        <p:sp>
          <p:nvSpPr>
            <p:cNvPr id="6" name="TextBox 5"/>
            <p:cNvSpPr txBox="1"/>
            <p:nvPr/>
          </p:nvSpPr>
          <p:spPr>
            <a:xfrm>
              <a:off x="395536" y="1233414"/>
              <a:ext cx="2376264" cy="163251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In the Photo tab you can attach a photography. It is an informative photo, which helps you with easier identification of a machine in the card. </a:t>
              </a:r>
            </a:p>
          </p:txBody>
        </p:sp>
        <p:sp>
          <p:nvSpPr>
            <p:cNvPr id="7" name="TextBox 6"/>
            <p:cNvSpPr txBox="1"/>
            <p:nvPr/>
          </p:nvSpPr>
          <p:spPr>
            <a:xfrm>
              <a:off x="334815" y="706281"/>
              <a:ext cx="2376264" cy="418593"/>
            </a:xfrm>
            <a:prstGeom prst="rect">
              <a:avLst/>
            </a:prstGeom>
            <a:noFill/>
          </p:spPr>
          <p:txBody>
            <a:bodyPr wrap="square" rtlCol="0">
              <a:spAutoFit/>
            </a:bodyPr>
            <a:lstStyle/>
            <a:p>
              <a:r>
                <a:rPr lang="cs-CZ" altLang="ko-KR" sz="1400" b="1" dirty="0" err="1">
                  <a:solidFill>
                    <a:schemeClr val="tx1">
                      <a:lumMod val="75000"/>
                      <a:lumOff val="25000"/>
                    </a:schemeClr>
                  </a:solidFill>
                  <a:cs typeface="Arial" pitchFamily="34" charset="0"/>
                </a:rPr>
                <a:t>Photo</a:t>
              </a:r>
              <a:r>
                <a:rPr lang="cs-CZ" altLang="ko-KR" sz="1400" b="1" dirty="0">
                  <a:solidFill>
                    <a:schemeClr val="tx1">
                      <a:lumMod val="75000"/>
                      <a:lumOff val="25000"/>
                    </a:schemeClr>
                  </a:solidFill>
                  <a:cs typeface="Arial" pitchFamily="34" charset="0"/>
                </a:rPr>
                <a:t> </a:t>
              </a:r>
              <a:r>
                <a:rPr lang="cs-CZ" altLang="ko-KR" sz="1400" b="1" dirty="0" err="1">
                  <a:solidFill>
                    <a:schemeClr val="tx1">
                      <a:lumMod val="75000"/>
                      <a:lumOff val="25000"/>
                    </a:schemeClr>
                  </a:solidFill>
                  <a:cs typeface="Arial" pitchFamily="34" charset="0"/>
                </a:rPr>
                <a:t>of</a:t>
              </a:r>
              <a:r>
                <a:rPr lang="cs-CZ" altLang="ko-KR" sz="1400" b="1" dirty="0">
                  <a:solidFill>
                    <a:schemeClr val="tx1">
                      <a:lumMod val="75000"/>
                      <a:lumOff val="25000"/>
                    </a:schemeClr>
                  </a:solidFill>
                  <a:cs typeface="Arial" pitchFamily="34" charset="0"/>
                </a:rPr>
                <a:t> </a:t>
              </a:r>
              <a:r>
                <a:rPr lang="cs-CZ" altLang="ko-KR" sz="1400" b="1" dirty="0" err="1">
                  <a:solidFill>
                    <a:schemeClr val="tx1">
                      <a:lumMod val="75000"/>
                      <a:lumOff val="25000"/>
                    </a:schemeClr>
                  </a:solidFill>
                  <a:cs typeface="Arial" pitchFamily="34" charset="0"/>
                </a:rPr>
                <a:t>the</a:t>
              </a:r>
              <a:r>
                <a:rPr lang="cs-CZ" altLang="ko-KR" sz="1400" b="1" dirty="0">
                  <a:solidFill>
                    <a:schemeClr val="tx1">
                      <a:lumMod val="75000"/>
                      <a:lumOff val="25000"/>
                    </a:schemeClr>
                  </a:solidFill>
                  <a:cs typeface="Arial" pitchFamily="34" charset="0"/>
                </a:rPr>
                <a:t> </a:t>
              </a:r>
              <a:r>
                <a:rPr lang="cs-CZ" altLang="ko-KR" sz="1400" b="1" dirty="0" err="1">
                  <a:solidFill>
                    <a:schemeClr val="tx1">
                      <a:lumMod val="75000"/>
                      <a:lumOff val="25000"/>
                    </a:schemeClr>
                  </a:solidFill>
                  <a:cs typeface="Arial" pitchFamily="34" charset="0"/>
                </a:rPr>
                <a:t>machine</a:t>
              </a:r>
              <a:endParaRPr lang="ko-KR" altLang="en-US" sz="1400" b="1" dirty="0">
                <a:solidFill>
                  <a:schemeClr val="tx1">
                    <a:lumMod val="75000"/>
                    <a:lumOff val="25000"/>
                  </a:schemeClr>
                </a:solidFill>
                <a:cs typeface="Arial" pitchFamily="34" charset="0"/>
              </a:endParaRPr>
            </a:p>
          </p:txBody>
        </p:sp>
      </p:grpSp>
      <p:grpSp>
        <p:nvGrpSpPr>
          <p:cNvPr id="11" name="Group 10"/>
          <p:cNvGrpSpPr/>
          <p:nvPr/>
        </p:nvGrpSpPr>
        <p:grpSpPr>
          <a:xfrm>
            <a:off x="477624" y="3321337"/>
            <a:ext cx="2385788" cy="1383592"/>
            <a:chOff x="662599" y="3119599"/>
            <a:chExt cx="2550379" cy="1383592"/>
          </a:xfrm>
        </p:grpSpPr>
        <p:sp>
          <p:nvSpPr>
            <p:cNvPr id="12" name="TextBox 11"/>
            <p:cNvSpPr txBox="1"/>
            <p:nvPr/>
          </p:nvSpPr>
          <p:spPr>
            <a:xfrm>
              <a:off x="815988" y="3672194"/>
              <a:ext cx="2059657" cy="830997"/>
            </a:xfrm>
            <a:prstGeom prst="rect">
              <a:avLst/>
            </a:prstGeom>
            <a:noFill/>
          </p:spPr>
          <p:txBody>
            <a:bodyPr wrap="square" rtlCol="0">
              <a:spAutoFit/>
            </a:bodyPr>
            <a:lstStyle/>
            <a:p>
              <a:r>
                <a:rPr lang="en-US" altLang="ko-KR" sz="1200" dirty="0">
                  <a:solidFill>
                    <a:schemeClr val="bg1"/>
                  </a:solidFill>
                  <a:cs typeface="Arial" pitchFamily="34" charset="0"/>
                </a:rPr>
                <a:t>This photo is used to print a detailed machine card and can be printed with work orders.</a:t>
              </a:r>
            </a:p>
          </p:txBody>
        </p:sp>
        <p:sp>
          <p:nvSpPr>
            <p:cNvPr id="13" name="TextBox 12"/>
            <p:cNvSpPr txBox="1"/>
            <p:nvPr/>
          </p:nvSpPr>
          <p:spPr>
            <a:xfrm>
              <a:off x="662599" y="3119599"/>
              <a:ext cx="2550379" cy="461665"/>
            </a:xfrm>
            <a:prstGeom prst="rect">
              <a:avLst/>
            </a:prstGeom>
            <a:noFill/>
          </p:spPr>
          <p:txBody>
            <a:bodyPr wrap="square" rtlCol="0">
              <a:spAutoFit/>
            </a:bodyPr>
            <a:lstStyle/>
            <a:p>
              <a:r>
                <a:rPr lang="en-US" altLang="ko-KR" sz="1200" b="1" dirty="0">
                  <a:solidFill>
                    <a:schemeClr val="bg1"/>
                  </a:solidFill>
                  <a:cs typeface="Arial" pitchFamily="34" charset="0"/>
                </a:rPr>
                <a:t>Photography is sometimes better than words.</a:t>
              </a:r>
              <a:endParaRPr lang="ko-KR" altLang="en-US" sz="1200" b="1" dirty="0">
                <a:solidFill>
                  <a:schemeClr val="bg1"/>
                </a:solidFill>
                <a:cs typeface="Arial" pitchFamily="34" charset="0"/>
              </a:endParaRPr>
            </a:p>
          </p:txBody>
        </p:sp>
      </p:grpSp>
      <p:pic>
        <p:nvPicPr>
          <p:cNvPr id="23" name="Obrázek 22" descr="Obsah obrázku elektronika, monitor, displej, vsedě&#10;&#10;Popis byl vytvořen automaticky">
            <a:extLst>
              <a:ext uri="{FF2B5EF4-FFF2-40B4-BE49-F238E27FC236}">
                <a16:creationId xmlns:a16="http://schemas.microsoft.com/office/drawing/2014/main" id="{8572774E-00B3-47F8-8164-A914E7017FB3}"/>
              </a:ext>
            </a:extLst>
          </p:cNvPr>
          <p:cNvPicPr>
            <a:picLocks noChangeAspect="1"/>
          </p:cNvPicPr>
          <p:nvPr/>
        </p:nvPicPr>
        <p:blipFill rotWithShape="1">
          <a:blip r:embed="rId2">
            <a:extLst>
              <a:ext uri="{28A0092B-C50C-407E-A947-70E740481C1C}">
                <a14:useLocalDpi xmlns:a14="http://schemas.microsoft.com/office/drawing/2010/main"/>
              </a:ext>
            </a:extLst>
          </a:blip>
          <a:srcRect b="15992"/>
          <a:stretch/>
        </p:blipFill>
        <p:spPr>
          <a:xfrm>
            <a:off x="2096756" y="533303"/>
            <a:ext cx="7317020" cy="4610197"/>
          </a:xfrm>
          <a:prstGeom prst="rect">
            <a:avLst/>
          </a:prstGeom>
        </p:spPr>
      </p:pic>
      <p:pic>
        <p:nvPicPr>
          <p:cNvPr id="26" name="Obrázek 25">
            <a:extLst>
              <a:ext uri="{FF2B5EF4-FFF2-40B4-BE49-F238E27FC236}">
                <a16:creationId xmlns:a16="http://schemas.microsoft.com/office/drawing/2014/main" id="{73F5F478-9F2D-490A-8B73-D66CAD884EE7}"/>
              </a:ext>
            </a:extLst>
          </p:cNvPr>
          <p:cNvPicPr>
            <a:picLocks noChangeAspect="1"/>
          </p:cNvPicPr>
          <p:nvPr/>
        </p:nvPicPr>
        <p:blipFill>
          <a:blip r:embed="rId3" cstate="print">
            <a:alphaModFix amt="85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529204" y="4610167"/>
            <a:ext cx="967007" cy="204057"/>
          </a:xfrm>
          <a:prstGeom prst="rect">
            <a:avLst/>
          </a:prstGeom>
        </p:spPr>
      </p:pic>
      <p:sp>
        <p:nvSpPr>
          <p:cNvPr id="17" name="Rounded Rectangle 51">
            <a:extLst>
              <a:ext uri="{FF2B5EF4-FFF2-40B4-BE49-F238E27FC236}">
                <a16:creationId xmlns:a16="http://schemas.microsoft.com/office/drawing/2014/main" id="{F2177CCA-12B6-4F7E-86F8-6E5EA3E11143}"/>
              </a:ext>
            </a:extLst>
          </p:cNvPr>
          <p:cNvSpPr/>
          <p:nvPr/>
        </p:nvSpPr>
        <p:spPr>
          <a:xfrm rot="16200000" flipH="1">
            <a:off x="89115" y="3099586"/>
            <a:ext cx="495583" cy="464969"/>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pic>
        <p:nvPicPr>
          <p:cNvPr id="3" name="Obrázek 2">
            <a:extLst>
              <a:ext uri="{FF2B5EF4-FFF2-40B4-BE49-F238E27FC236}">
                <a16:creationId xmlns:a16="http://schemas.microsoft.com/office/drawing/2014/main" id="{41839F4B-4E79-4964-9183-EF01D74B7F1A}"/>
              </a:ext>
            </a:extLst>
          </p:cNvPr>
          <p:cNvPicPr>
            <a:picLocks noChangeAspect="1"/>
          </p:cNvPicPr>
          <p:nvPr/>
        </p:nvPicPr>
        <p:blipFill>
          <a:blip r:embed="rId4"/>
          <a:srcRect/>
          <a:stretch/>
        </p:blipFill>
        <p:spPr>
          <a:xfrm>
            <a:off x="3373543" y="953602"/>
            <a:ext cx="4905329" cy="3418348"/>
          </a:xfrm>
          <a:prstGeom prst="rect">
            <a:avLst/>
          </a:prstGeom>
        </p:spPr>
      </p:pic>
    </p:spTree>
    <p:extLst>
      <p:ext uri="{BB962C8B-B14F-4D97-AF65-F5344CB8AC3E}">
        <p14:creationId xmlns:p14="http://schemas.microsoft.com/office/powerpoint/2010/main" val="108758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15616" y="63844"/>
            <a:ext cx="9144000" cy="576064"/>
          </a:xfrm>
        </p:spPr>
        <p:txBody>
          <a:bodyPr/>
          <a:lstStyle/>
          <a:p>
            <a:r>
              <a:rPr lang="cs-CZ" altLang="ko-KR" cap="all" dirty="0"/>
              <a:t>REPORTS</a:t>
            </a:r>
            <a:endParaRPr lang="ko-KR" altLang="en-US" cap="all" dirty="0"/>
          </a:p>
        </p:txBody>
      </p:sp>
      <p:grpSp>
        <p:nvGrpSpPr>
          <p:cNvPr id="5" name="Group 4"/>
          <p:cNvGrpSpPr/>
          <p:nvPr/>
        </p:nvGrpSpPr>
        <p:grpSpPr>
          <a:xfrm>
            <a:off x="193687" y="646071"/>
            <a:ext cx="2408666" cy="2027249"/>
            <a:chOff x="334814" y="706281"/>
            <a:chExt cx="2575898" cy="2757167"/>
          </a:xfrm>
        </p:grpSpPr>
        <p:sp>
          <p:nvSpPr>
            <p:cNvPr id="6" name="TextBox 5"/>
            <p:cNvSpPr txBox="1"/>
            <p:nvPr/>
          </p:nvSpPr>
          <p:spPr>
            <a:xfrm>
              <a:off x="393103" y="1077471"/>
              <a:ext cx="2517609" cy="238597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Reports to the machines: the operators or </a:t>
              </a:r>
              <a:r>
                <a:rPr lang="cs-CZ" altLang="ko-KR" sz="1200" dirty="0" err="1">
                  <a:solidFill>
                    <a:schemeClr val="tx1">
                      <a:lumMod val="75000"/>
                      <a:lumOff val="25000"/>
                    </a:schemeClr>
                  </a:solidFill>
                  <a:cs typeface="Arial" pitchFamily="34" charset="0"/>
                </a:rPr>
                <a:t>maintenance</a:t>
              </a:r>
              <a:r>
                <a:rPr lang="cs-CZ" altLang="ko-KR" sz="1200" dirty="0">
                  <a:solidFill>
                    <a:schemeClr val="tx1">
                      <a:lumMod val="75000"/>
                      <a:lumOff val="25000"/>
                    </a:schemeClr>
                  </a:solidFill>
                  <a:cs typeface="Arial" pitchFamily="34" charset="0"/>
                </a:rPr>
                <a:t> </a:t>
              </a:r>
              <a:r>
                <a:rPr lang="cs-CZ" altLang="ko-KR" sz="1200" dirty="0" err="1">
                  <a:solidFill>
                    <a:schemeClr val="tx1">
                      <a:lumMod val="75000"/>
                      <a:lumOff val="25000"/>
                    </a:schemeClr>
                  </a:solidFill>
                  <a:cs typeface="Arial" pitchFamily="34" charset="0"/>
                </a:rPr>
                <a:t>men</a:t>
              </a:r>
              <a:r>
                <a:rPr lang="cs-CZ" altLang="ko-KR"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can immediately enter the requirements to the maintenance. The maintenance manager has an immediate overview and can gradually </a:t>
              </a:r>
              <a:r>
                <a:rPr lang="cs-CZ" altLang="ko-KR" sz="1200" dirty="0">
                  <a:solidFill>
                    <a:schemeClr val="tx1">
                      <a:lumMod val="75000"/>
                      <a:lumOff val="25000"/>
                    </a:schemeClr>
                  </a:solidFill>
                  <a:cs typeface="Arial" pitchFamily="34" charset="0"/>
                </a:rPr>
                <a:t>sort</a:t>
              </a:r>
              <a:r>
                <a:rPr lang="en-US" altLang="ko-KR" sz="1200" dirty="0">
                  <a:solidFill>
                    <a:schemeClr val="tx1">
                      <a:lumMod val="75000"/>
                      <a:lumOff val="25000"/>
                    </a:schemeClr>
                  </a:solidFill>
                  <a:cs typeface="Arial" pitchFamily="34" charset="0"/>
                </a:rPr>
                <a:t> the reports according to their </a:t>
              </a:r>
              <a:r>
                <a:rPr lang="cs-CZ" altLang="ko-KR" sz="1200" dirty="0">
                  <a:solidFill>
                    <a:schemeClr val="tx1">
                      <a:lumMod val="75000"/>
                      <a:lumOff val="25000"/>
                    </a:schemeClr>
                  </a:solidFill>
                  <a:cs typeface="Arial" pitchFamily="34" charset="0"/>
                </a:rPr>
                <a:t>level </a:t>
              </a:r>
              <a:r>
                <a:rPr lang="cs-CZ" altLang="ko-KR" sz="1200" dirty="0" err="1">
                  <a:solidFill>
                    <a:schemeClr val="tx1">
                      <a:lumMod val="75000"/>
                      <a:lumOff val="25000"/>
                    </a:schemeClr>
                  </a:solidFill>
                  <a:cs typeface="Arial" pitchFamily="34" charset="0"/>
                </a:rPr>
                <a:t>of</a:t>
              </a:r>
              <a:r>
                <a:rPr lang="cs-CZ" altLang="ko-KR"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accomplishment.</a:t>
              </a:r>
            </a:p>
          </p:txBody>
        </p:sp>
        <p:sp>
          <p:nvSpPr>
            <p:cNvPr id="7" name="TextBox 6"/>
            <p:cNvSpPr txBox="1"/>
            <p:nvPr/>
          </p:nvSpPr>
          <p:spPr>
            <a:xfrm>
              <a:off x="334814" y="706281"/>
              <a:ext cx="2517609" cy="418593"/>
            </a:xfrm>
            <a:prstGeom prst="rect">
              <a:avLst/>
            </a:prstGeom>
            <a:noFill/>
          </p:spPr>
          <p:txBody>
            <a:bodyPr wrap="square" rtlCol="0">
              <a:spAutoFit/>
            </a:bodyPr>
            <a:lstStyle/>
            <a:p>
              <a:r>
                <a:rPr lang="cs-CZ" altLang="ko-KR" sz="1400" b="1" dirty="0">
                  <a:solidFill>
                    <a:schemeClr val="tx1">
                      <a:lumMod val="75000"/>
                      <a:lumOff val="25000"/>
                    </a:schemeClr>
                  </a:solidFill>
                  <a:cs typeface="Arial" pitchFamily="34" charset="0"/>
                </a:rPr>
                <a:t>Report any event</a:t>
              </a:r>
              <a:endParaRPr lang="ko-KR" altLang="en-US" sz="1400" b="1" dirty="0">
                <a:solidFill>
                  <a:schemeClr val="tx1">
                    <a:lumMod val="75000"/>
                    <a:lumOff val="25000"/>
                  </a:schemeClr>
                </a:solidFill>
                <a:cs typeface="Arial" pitchFamily="34" charset="0"/>
              </a:endParaRPr>
            </a:p>
          </p:txBody>
        </p:sp>
      </p:grpSp>
      <p:grpSp>
        <p:nvGrpSpPr>
          <p:cNvPr id="11" name="Group 10"/>
          <p:cNvGrpSpPr/>
          <p:nvPr/>
        </p:nvGrpSpPr>
        <p:grpSpPr>
          <a:xfrm>
            <a:off x="413292" y="3393713"/>
            <a:ext cx="2385788" cy="1126550"/>
            <a:chOff x="593829" y="3191975"/>
            <a:chExt cx="2550379" cy="1126550"/>
          </a:xfrm>
        </p:grpSpPr>
        <p:sp>
          <p:nvSpPr>
            <p:cNvPr id="12" name="TextBox 11"/>
            <p:cNvSpPr txBox="1"/>
            <p:nvPr/>
          </p:nvSpPr>
          <p:spPr>
            <a:xfrm>
              <a:off x="815988" y="3672194"/>
              <a:ext cx="2059657" cy="646331"/>
            </a:xfrm>
            <a:prstGeom prst="rect">
              <a:avLst/>
            </a:prstGeom>
            <a:noFill/>
          </p:spPr>
          <p:txBody>
            <a:bodyPr wrap="square" rtlCol="0">
              <a:spAutoFit/>
            </a:bodyPr>
            <a:lstStyle/>
            <a:p>
              <a:r>
                <a:rPr lang="en-US" altLang="ko-KR" sz="1200" dirty="0">
                  <a:solidFill>
                    <a:schemeClr val="bg1"/>
                  </a:solidFill>
                  <a:cs typeface="Arial" pitchFamily="34" charset="0"/>
                </a:rPr>
                <a:t>Anyone has an immediate overview of the current situation</a:t>
              </a:r>
              <a:r>
                <a:rPr lang="cs-CZ" altLang="ko-KR" sz="1200" dirty="0">
                  <a:solidFill>
                    <a:schemeClr val="bg1"/>
                  </a:solidFill>
                  <a:cs typeface="Arial" pitchFamily="34" charset="0"/>
                </a:rPr>
                <a:t>.</a:t>
              </a:r>
              <a:endParaRPr lang="en-US" altLang="ko-KR" sz="1200" dirty="0">
                <a:solidFill>
                  <a:schemeClr val="bg1"/>
                </a:solidFill>
                <a:cs typeface="Arial" pitchFamily="34" charset="0"/>
              </a:endParaRPr>
            </a:p>
          </p:txBody>
        </p:sp>
        <p:sp>
          <p:nvSpPr>
            <p:cNvPr id="13" name="TextBox 12"/>
            <p:cNvSpPr txBox="1"/>
            <p:nvPr/>
          </p:nvSpPr>
          <p:spPr>
            <a:xfrm>
              <a:off x="593829" y="3191975"/>
              <a:ext cx="2550379" cy="461665"/>
            </a:xfrm>
            <a:prstGeom prst="rect">
              <a:avLst/>
            </a:prstGeom>
            <a:noFill/>
          </p:spPr>
          <p:txBody>
            <a:bodyPr wrap="square" rtlCol="0">
              <a:spAutoFit/>
            </a:bodyPr>
            <a:lstStyle/>
            <a:p>
              <a:r>
                <a:rPr lang="en-US" altLang="ko-KR" sz="1200" b="1" dirty="0">
                  <a:solidFill>
                    <a:schemeClr val="bg1"/>
                  </a:solidFill>
                  <a:cs typeface="Arial" pitchFamily="34" charset="0"/>
                </a:rPr>
                <a:t>Immediate overview of reporting status.</a:t>
              </a:r>
            </a:p>
          </p:txBody>
        </p:sp>
      </p:grpSp>
      <p:pic>
        <p:nvPicPr>
          <p:cNvPr id="23" name="Obrázek 22" descr="Obsah obrázku elektronika, monitor, displej, vsedě&#10;&#10;Popis byl vytvořen automaticky">
            <a:extLst>
              <a:ext uri="{FF2B5EF4-FFF2-40B4-BE49-F238E27FC236}">
                <a16:creationId xmlns:a16="http://schemas.microsoft.com/office/drawing/2014/main" id="{8572774E-00B3-47F8-8164-A914E7017FB3}"/>
              </a:ext>
            </a:extLst>
          </p:cNvPr>
          <p:cNvPicPr>
            <a:picLocks noChangeAspect="1"/>
          </p:cNvPicPr>
          <p:nvPr/>
        </p:nvPicPr>
        <p:blipFill rotWithShape="1">
          <a:blip r:embed="rId2">
            <a:extLst>
              <a:ext uri="{28A0092B-C50C-407E-A947-70E740481C1C}">
                <a14:useLocalDpi xmlns:a14="http://schemas.microsoft.com/office/drawing/2010/main"/>
              </a:ext>
            </a:extLst>
          </a:blip>
          <a:srcRect b="15992"/>
          <a:stretch/>
        </p:blipFill>
        <p:spPr>
          <a:xfrm>
            <a:off x="2096756" y="533303"/>
            <a:ext cx="7317020" cy="4610197"/>
          </a:xfrm>
          <a:prstGeom prst="rect">
            <a:avLst/>
          </a:prstGeom>
        </p:spPr>
      </p:pic>
      <p:pic>
        <p:nvPicPr>
          <p:cNvPr id="26" name="Obrázek 25">
            <a:extLst>
              <a:ext uri="{FF2B5EF4-FFF2-40B4-BE49-F238E27FC236}">
                <a16:creationId xmlns:a16="http://schemas.microsoft.com/office/drawing/2014/main" id="{73F5F478-9F2D-490A-8B73-D66CAD884EE7}"/>
              </a:ext>
            </a:extLst>
          </p:cNvPr>
          <p:cNvPicPr>
            <a:picLocks noChangeAspect="1"/>
          </p:cNvPicPr>
          <p:nvPr/>
        </p:nvPicPr>
        <p:blipFill>
          <a:blip r:embed="rId3" cstate="print">
            <a:alphaModFix amt="85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529204" y="4610167"/>
            <a:ext cx="967007" cy="204057"/>
          </a:xfrm>
          <a:prstGeom prst="rect">
            <a:avLst/>
          </a:prstGeom>
        </p:spPr>
      </p:pic>
      <p:sp>
        <p:nvSpPr>
          <p:cNvPr id="17" name="Rounded Rectangle 51">
            <a:extLst>
              <a:ext uri="{FF2B5EF4-FFF2-40B4-BE49-F238E27FC236}">
                <a16:creationId xmlns:a16="http://schemas.microsoft.com/office/drawing/2014/main" id="{F2177CCA-12B6-4F7E-86F8-6E5EA3E11143}"/>
              </a:ext>
            </a:extLst>
          </p:cNvPr>
          <p:cNvSpPr/>
          <p:nvPr/>
        </p:nvSpPr>
        <p:spPr>
          <a:xfrm rot="16200000" flipH="1">
            <a:off x="89115" y="3099586"/>
            <a:ext cx="495583" cy="464969"/>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pic>
        <p:nvPicPr>
          <p:cNvPr id="3" name="Obrázek 2">
            <a:extLst>
              <a:ext uri="{FF2B5EF4-FFF2-40B4-BE49-F238E27FC236}">
                <a16:creationId xmlns:a16="http://schemas.microsoft.com/office/drawing/2014/main" id="{159ECF26-EEFF-4462-952A-FE5241B6D9E3}"/>
              </a:ext>
            </a:extLst>
          </p:cNvPr>
          <p:cNvPicPr>
            <a:picLocks noChangeAspect="1"/>
          </p:cNvPicPr>
          <p:nvPr/>
        </p:nvPicPr>
        <p:blipFill>
          <a:blip r:embed="rId4"/>
          <a:srcRect/>
          <a:stretch/>
        </p:blipFill>
        <p:spPr>
          <a:xfrm>
            <a:off x="3243065" y="943428"/>
            <a:ext cx="5024401" cy="3476515"/>
          </a:xfrm>
          <a:prstGeom prst="rect">
            <a:avLst/>
          </a:prstGeom>
        </p:spPr>
      </p:pic>
    </p:spTree>
    <p:extLst>
      <p:ext uri="{BB962C8B-B14F-4D97-AF65-F5344CB8AC3E}">
        <p14:creationId xmlns:p14="http://schemas.microsoft.com/office/powerpoint/2010/main" val="134194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15616" y="63844"/>
            <a:ext cx="9144000" cy="576064"/>
          </a:xfrm>
        </p:spPr>
        <p:txBody>
          <a:bodyPr/>
          <a:lstStyle/>
          <a:p>
            <a:r>
              <a:rPr lang="cs-CZ" altLang="ko-KR" cap="all" dirty="0"/>
              <a:t>PLANNING</a:t>
            </a:r>
            <a:endParaRPr lang="ko-KR" altLang="en-US" cap="all" dirty="0"/>
          </a:p>
        </p:txBody>
      </p:sp>
      <p:grpSp>
        <p:nvGrpSpPr>
          <p:cNvPr id="5" name="Group 4"/>
          <p:cNvGrpSpPr/>
          <p:nvPr/>
        </p:nvGrpSpPr>
        <p:grpSpPr>
          <a:xfrm>
            <a:off x="50432" y="46199"/>
            <a:ext cx="2665349" cy="2775471"/>
            <a:chOff x="385675" y="664119"/>
            <a:chExt cx="2850403" cy="3774785"/>
          </a:xfrm>
        </p:grpSpPr>
        <p:sp>
          <p:nvSpPr>
            <p:cNvPr id="6" name="TextBox 5"/>
            <p:cNvSpPr txBox="1"/>
            <p:nvPr/>
          </p:nvSpPr>
          <p:spPr>
            <a:xfrm>
              <a:off x="385675" y="1048308"/>
              <a:ext cx="2850403" cy="339059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PROFYLAX on the basis of machine card data you can create a maintenance plan and idle time schedule for selected periods. It will be displayed in the form of calendar or in detail as a table. In terms of planning is maintenance period, period tolerance and finally performed maintenance is essential. Planned actions can be manually moved to other dates and the change is included when planning again. </a:t>
              </a:r>
              <a:endParaRPr lang="cs-CZ" altLang="ko-KR" sz="1200" dirty="0">
                <a:solidFill>
                  <a:schemeClr val="tx1">
                    <a:lumMod val="75000"/>
                    <a:lumOff val="25000"/>
                  </a:schemeClr>
                </a:solidFill>
                <a:cs typeface="Arial" pitchFamily="34" charset="0"/>
              </a:endParaRPr>
            </a:p>
          </p:txBody>
        </p:sp>
        <p:sp>
          <p:nvSpPr>
            <p:cNvPr id="7" name="TextBox 6"/>
            <p:cNvSpPr txBox="1"/>
            <p:nvPr/>
          </p:nvSpPr>
          <p:spPr>
            <a:xfrm>
              <a:off x="540334" y="664119"/>
              <a:ext cx="2517609" cy="418593"/>
            </a:xfrm>
            <a:prstGeom prst="rect">
              <a:avLst/>
            </a:prstGeom>
            <a:noFill/>
          </p:spPr>
          <p:txBody>
            <a:bodyPr wrap="square" rtlCol="0">
              <a:spAutoFit/>
            </a:bodyPr>
            <a:lstStyle/>
            <a:p>
              <a:r>
                <a:rPr lang="cs-CZ" altLang="ko-KR" sz="1400" b="1" dirty="0" err="1">
                  <a:solidFill>
                    <a:schemeClr val="tx1">
                      <a:lumMod val="75000"/>
                      <a:lumOff val="25000"/>
                    </a:schemeClr>
                  </a:solidFill>
                  <a:cs typeface="Arial" pitchFamily="34" charset="0"/>
                </a:rPr>
                <a:t>Automatic</a:t>
              </a:r>
              <a:r>
                <a:rPr lang="cs-CZ" altLang="ko-KR" sz="1400" b="1" dirty="0">
                  <a:solidFill>
                    <a:schemeClr val="tx1">
                      <a:lumMod val="75000"/>
                      <a:lumOff val="25000"/>
                    </a:schemeClr>
                  </a:solidFill>
                  <a:cs typeface="Arial" pitchFamily="34" charset="0"/>
                </a:rPr>
                <a:t> </a:t>
              </a:r>
              <a:r>
                <a:rPr lang="cs-CZ" altLang="ko-KR" sz="1400" b="1" dirty="0" err="1">
                  <a:solidFill>
                    <a:schemeClr val="tx1">
                      <a:lumMod val="75000"/>
                      <a:lumOff val="25000"/>
                    </a:schemeClr>
                  </a:solidFill>
                  <a:cs typeface="Arial" pitchFamily="34" charset="0"/>
                </a:rPr>
                <a:t>scheduling</a:t>
              </a:r>
              <a:endParaRPr lang="ko-KR" altLang="en-US" sz="1400" b="1" dirty="0">
                <a:solidFill>
                  <a:schemeClr val="tx1">
                    <a:lumMod val="75000"/>
                    <a:lumOff val="25000"/>
                  </a:schemeClr>
                </a:solidFill>
                <a:cs typeface="Arial" pitchFamily="34" charset="0"/>
              </a:endParaRPr>
            </a:p>
          </p:txBody>
        </p:sp>
      </p:grpSp>
      <p:grpSp>
        <p:nvGrpSpPr>
          <p:cNvPr id="11" name="Group 10"/>
          <p:cNvGrpSpPr/>
          <p:nvPr/>
        </p:nvGrpSpPr>
        <p:grpSpPr>
          <a:xfrm>
            <a:off x="195050" y="3161810"/>
            <a:ext cx="2582734" cy="1896110"/>
            <a:chOff x="815988" y="3161079"/>
            <a:chExt cx="2760912" cy="1896110"/>
          </a:xfrm>
        </p:grpSpPr>
        <p:sp>
          <p:nvSpPr>
            <p:cNvPr id="12" name="TextBox 11"/>
            <p:cNvSpPr txBox="1"/>
            <p:nvPr/>
          </p:nvSpPr>
          <p:spPr>
            <a:xfrm>
              <a:off x="815988" y="3672194"/>
              <a:ext cx="2760912" cy="1384995"/>
            </a:xfrm>
            <a:prstGeom prst="rect">
              <a:avLst/>
            </a:prstGeom>
            <a:noFill/>
          </p:spPr>
          <p:txBody>
            <a:bodyPr wrap="square" rtlCol="0">
              <a:spAutoFit/>
            </a:bodyPr>
            <a:lstStyle/>
            <a:p>
              <a:r>
                <a:rPr lang="en-US" altLang="ko-KR" sz="1200" dirty="0">
                  <a:solidFill>
                    <a:schemeClr val="bg1"/>
                  </a:solidFill>
                  <a:cs typeface="Arial" pitchFamily="34" charset="0"/>
                </a:rPr>
                <a:t>The plan can be printed in various forms and for each action taken work order can be printed too.</a:t>
              </a:r>
            </a:p>
            <a:p>
              <a:r>
                <a:rPr lang="en-US" altLang="ko-KR" sz="1200" dirty="0">
                  <a:solidFill>
                    <a:schemeClr val="bg1"/>
                  </a:solidFill>
                  <a:cs typeface="Arial" pitchFamily="34" charset="0"/>
                </a:rPr>
                <a:t>When starting PROFYLAX will let you know about current maintenance and its timely preparation.</a:t>
              </a:r>
            </a:p>
          </p:txBody>
        </p:sp>
        <p:sp>
          <p:nvSpPr>
            <p:cNvPr id="13" name="TextBox 12"/>
            <p:cNvSpPr txBox="1"/>
            <p:nvPr/>
          </p:nvSpPr>
          <p:spPr>
            <a:xfrm>
              <a:off x="969665" y="3161079"/>
              <a:ext cx="2550379" cy="461665"/>
            </a:xfrm>
            <a:prstGeom prst="rect">
              <a:avLst/>
            </a:prstGeom>
            <a:noFill/>
          </p:spPr>
          <p:txBody>
            <a:bodyPr wrap="square" rtlCol="0">
              <a:spAutoFit/>
            </a:bodyPr>
            <a:lstStyle/>
            <a:p>
              <a:r>
                <a:rPr lang="en-US" altLang="ko-KR" sz="1200" b="1" dirty="0">
                  <a:solidFill>
                    <a:schemeClr val="bg1"/>
                  </a:solidFill>
                  <a:cs typeface="Arial" pitchFamily="34" charset="0"/>
                </a:rPr>
                <a:t>PROFYLAX will take care of you</a:t>
              </a:r>
              <a:endParaRPr lang="ko-KR" altLang="en-US" sz="1200" b="1" dirty="0">
                <a:solidFill>
                  <a:schemeClr val="bg1"/>
                </a:solidFill>
                <a:cs typeface="Arial" pitchFamily="34" charset="0"/>
              </a:endParaRPr>
            </a:p>
          </p:txBody>
        </p:sp>
      </p:grpSp>
      <p:pic>
        <p:nvPicPr>
          <p:cNvPr id="23" name="Obrázek 22" descr="Obsah obrázku elektronika, monitor, displej, vsedě&#10;&#10;Popis byl vytvořen automaticky">
            <a:extLst>
              <a:ext uri="{FF2B5EF4-FFF2-40B4-BE49-F238E27FC236}">
                <a16:creationId xmlns:a16="http://schemas.microsoft.com/office/drawing/2014/main" id="{8572774E-00B3-47F8-8164-A914E7017FB3}"/>
              </a:ext>
            </a:extLst>
          </p:cNvPr>
          <p:cNvPicPr>
            <a:picLocks noChangeAspect="1"/>
          </p:cNvPicPr>
          <p:nvPr/>
        </p:nvPicPr>
        <p:blipFill rotWithShape="1">
          <a:blip r:embed="rId2">
            <a:extLst>
              <a:ext uri="{28A0092B-C50C-407E-A947-70E740481C1C}">
                <a14:useLocalDpi xmlns:a14="http://schemas.microsoft.com/office/drawing/2010/main"/>
              </a:ext>
            </a:extLst>
          </a:blip>
          <a:srcRect b="15992"/>
          <a:stretch/>
        </p:blipFill>
        <p:spPr>
          <a:xfrm>
            <a:off x="2096756" y="533303"/>
            <a:ext cx="7317020" cy="4610197"/>
          </a:xfrm>
          <a:prstGeom prst="rect">
            <a:avLst/>
          </a:prstGeom>
        </p:spPr>
      </p:pic>
      <p:pic>
        <p:nvPicPr>
          <p:cNvPr id="26" name="Obrázek 25">
            <a:extLst>
              <a:ext uri="{FF2B5EF4-FFF2-40B4-BE49-F238E27FC236}">
                <a16:creationId xmlns:a16="http://schemas.microsoft.com/office/drawing/2014/main" id="{73F5F478-9F2D-490A-8B73-D66CAD884EE7}"/>
              </a:ext>
            </a:extLst>
          </p:cNvPr>
          <p:cNvPicPr>
            <a:picLocks noChangeAspect="1"/>
          </p:cNvPicPr>
          <p:nvPr/>
        </p:nvPicPr>
        <p:blipFill>
          <a:blip r:embed="rId3" cstate="print">
            <a:alphaModFix amt="85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529204" y="4610167"/>
            <a:ext cx="967007" cy="204057"/>
          </a:xfrm>
          <a:prstGeom prst="rect">
            <a:avLst/>
          </a:prstGeom>
        </p:spPr>
      </p:pic>
      <p:sp>
        <p:nvSpPr>
          <p:cNvPr id="17" name="Rounded Rectangle 51">
            <a:extLst>
              <a:ext uri="{FF2B5EF4-FFF2-40B4-BE49-F238E27FC236}">
                <a16:creationId xmlns:a16="http://schemas.microsoft.com/office/drawing/2014/main" id="{F2177CCA-12B6-4F7E-86F8-6E5EA3E11143}"/>
              </a:ext>
            </a:extLst>
          </p:cNvPr>
          <p:cNvSpPr/>
          <p:nvPr/>
        </p:nvSpPr>
        <p:spPr>
          <a:xfrm rot="16200000" flipH="1">
            <a:off x="44345" y="2868961"/>
            <a:ext cx="495583" cy="464969"/>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pic>
        <p:nvPicPr>
          <p:cNvPr id="15" name="Picture 14">
            <a:extLst>
              <a:ext uri="{FF2B5EF4-FFF2-40B4-BE49-F238E27FC236}">
                <a16:creationId xmlns:a16="http://schemas.microsoft.com/office/drawing/2014/main" id="{293115A4-6343-49D8-8A85-5F50EF52A4D3}"/>
              </a:ext>
            </a:extLst>
          </p:cNvPr>
          <p:cNvPicPr>
            <a:picLocks noChangeAspect="1" noChangeArrowheads="1"/>
          </p:cNvPicPr>
          <p:nvPr/>
        </p:nvPicPr>
        <p:blipFill>
          <a:blip r:embed="rId4"/>
          <a:srcRect/>
          <a:stretch/>
        </p:blipFill>
        <p:spPr bwMode="auto">
          <a:xfrm>
            <a:off x="3176540" y="1096709"/>
            <a:ext cx="5215808" cy="319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a:extLst>
              <a:ext uri="{FF2B5EF4-FFF2-40B4-BE49-F238E27FC236}">
                <a16:creationId xmlns:a16="http://schemas.microsoft.com/office/drawing/2014/main" id="{8EF43028-1F88-4328-BEAF-528B0946C71A}"/>
              </a:ext>
            </a:extLst>
          </p:cNvPr>
          <p:cNvPicPr>
            <a:picLocks noChangeAspect="1" noChangeArrowheads="1"/>
          </p:cNvPicPr>
          <p:nvPr/>
        </p:nvPicPr>
        <p:blipFill>
          <a:blip r:embed="rId5"/>
          <a:srcRect/>
          <a:stretch/>
        </p:blipFill>
        <p:spPr bwMode="auto">
          <a:xfrm>
            <a:off x="3252472" y="1092452"/>
            <a:ext cx="5063944" cy="308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a:extLst>
              <a:ext uri="{FF2B5EF4-FFF2-40B4-BE49-F238E27FC236}">
                <a16:creationId xmlns:a16="http://schemas.microsoft.com/office/drawing/2014/main" id="{E10399C3-1A31-4F0F-A9CB-0E9A6564615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650618" y="987574"/>
            <a:ext cx="4366272" cy="3382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772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15616" y="63844"/>
            <a:ext cx="9144000" cy="576064"/>
          </a:xfrm>
        </p:spPr>
        <p:txBody>
          <a:bodyPr/>
          <a:lstStyle/>
          <a:p>
            <a:r>
              <a:rPr lang="cs-CZ" altLang="ko-KR" cap="all" dirty="0"/>
              <a:t>WORKERS</a:t>
            </a:r>
            <a:endParaRPr lang="ko-KR" altLang="en-US" cap="all" dirty="0"/>
          </a:p>
        </p:txBody>
      </p:sp>
      <p:grpSp>
        <p:nvGrpSpPr>
          <p:cNvPr id="5" name="Group 4"/>
          <p:cNvGrpSpPr/>
          <p:nvPr/>
        </p:nvGrpSpPr>
        <p:grpSpPr>
          <a:xfrm>
            <a:off x="30394" y="739396"/>
            <a:ext cx="2722128" cy="1772578"/>
            <a:chOff x="334814" y="706281"/>
            <a:chExt cx="2911124" cy="2410798"/>
          </a:xfrm>
        </p:grpSpPr>
        <p:sp>
          <p:nvSpPr>
            <p:cNvPr id="6" name="TextBox 5"/>
            <p:cNvSpPr txBox="1"/>
            <p:nvPr/>
          </p:nvSpPr>
          <p:spPr>
            <a:xfrm>
              <a:off x="395535" y="1233414"/>
              <a:ext cx="2850403" cy="1883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It serves to keep records of all workers who are involved in maintenance realization. These entered workers can be assigned to particular types of maintenance, to planned maintenance and especially to completed maintenance records. </a:t>
              </a:r>
              <a:endParaRPr lang="cs-CZ" altLang="ko-KR" sz="1200" dirty="0">
                <a:solidFill>
                  <a:schemeClr val="tx1">
                    <a:lumMod val="75000"/>
                    <a:lumOff val="25000"/>
                  </a:schemeClr>
                </a:solidFill>
                <a:cs typeface="Arial" pitchFamily="34" charset="0"/>
              </a:endParaRPr>
            </a:p>
          </p:txBody>
        </p:sp>
        <p:sp>
          <p:nvSpPr>
            <p:cNvPr id="7" name="TextBox 6"/>
            <p:cNvSpPr txBox="1"/>
            <p:nvPr/>
          </p:nvSpPr>
          <p:spPr>
            <a:xfrm>
              <a:off x="334814" y="706281"/>
              <a:ext cx="2517609" cy="418593"/>
            </a:xfrm>
            <a:prstGeom prst="rect">
              <a:avLst/>
            </a:prstGeom>
            <a:noFill/>
          </p:spPr>
          <p:txBody>
            <a:bodyPr wrap="square" rtlCol="0">
              <a:spAutoFit/>
            </a:bodyPr>
            <a:lstStyle/>
            <a:p>
              <a:r>
                <a:rPr lang="cs-CZ" altLang="ko-KR" sz="1400" b="1" dirty="0" err="1">
                  <a:solidFill>
                    <a:schemeClr val="tx1">
                      <a:lumMod val="75000"/>
                      <a:lumOff val="25000"/>
                    </a:schemeClr>
                  </a:solidFill>
                  <a:cs typeface="Arial" pitchFamily="34" charset="0"/>
                </a:rPr>
                <a:t>Records</a:t>
              </a:r>
              <a:r>
                <a:rPr lang="cs-CZ" altLang="ko-KR" sz="1400" b="1" dirty="0">
                  <a:solidFill>
                    <a:schemeClr val="tx1">
                      <a:lumMod val="75000"/>
                      <a:lumOff val="25000"/>
                    </a:schemeClr>
                  </a:solidFill>
                  <a:cs typeface="Arial" pitchFamily="34" charset="0"/>
                </a:rPr>
                <a:t> </a:t>
              </a:r>
              <a:r>
                <a:rPr lang="cs-CZ" altLang="ko-KR" sz="1400" b="1" dirty="0" err="1">
                  <a:solidFill>
                    <a:schemeClr val="tx1">
                      <a:lumMod val="75000"/>
                      <a:lumOff val="25000"/>
                    </a:schemeClr>
                  </a:solidFill>
                  <a:cs typeface="Arial" pitchFamily="34" charset="0"/>
                </a:rPr>
                <a:t>of</a:t>
              </a:r>
              <a:r>
                <a:rPr lang="cs-CZ" altLang="ko-KR" sz="1400" b="1" dirty="0">
                  <a:solidFill>
                    <a:schemeClr val="tx1">
                      <a:lumMod val="75000"/>
                      <a:lumOff val="25000"/>
                    </a:schemeClr>
                  </a:solidFill>
                  <a:cs typeface="Arial" pitchFamily="34" charset="0"/>
                </a:rPr>
                <a:t> </a:t>
              </a:r>
              <a:r>
                <a:rPr lang="cs-CZ" altLang="ko-KR" sz="1400" b="1" dirty="0" err="1">
                  <a:solidFill>
                    <a:schemeClr val="tx1">
                      <a:lumMod val="75000"/>
                      <a:lumOff val="25000"/>
                    </a:schemeClr>
                  </a:solidFill>
                  <a:cs typeface="Arial" pitchFamily="34" charset="0"/>
                </a:rPr>
                <a:t>workers</a:t>
              </a:r>
              <a:endParaRPr lang="ko-KR" altLang="en-US" sz="1400" b="1" dirty="0">
                <a:solidFill>
                  <a:schemeClr val="tx1">
                    <a:lumMod val="75000"/>
                    <a:lumOff val="25000"/>
                  </a:schemeClr>
                </a:solidFill>
                <a:cs typeface="Arial" pitchFamily="34" charset="0"/>
              </a:endParaRPr>
            </a:p>
          </p:txBody>
        </p:sp>
      </p:grpSp>
      <p:grpSp>
        <p:nvGrpSpPr>
          <p:cNvPr id="11" name="Group 10"/>
          <p:cNvGrpSpPr/>
          <p:nvPr/>
        </p:nvGrpSpPr>
        <p:grpSpPr>
          <a:xfrm>
            <a:off x="195050" y="3362944"/>
            <a:ext cx="2761358" cy="1510310"/>
            <a:chOff x="815988" y="3362213"/>
            <a:chExt cx="2951859" cy="1510310"/>
          </a:xfrm>
        </p:grpSpPr>
        <p:sp>
          <p:nvSpPr>
            <p:cNvPr id="12" name="TextBox 11"/>
            <p:cNvSpPr txBox="1"/>
            <p:nvPr/>
          </p:nvSpPr>
          <p:spPr>
            <a:xfrm>
              <a:off x="815988" y="3672194"/>
              <a:ext cx="2760912" cy="1200329"/>
            </a:xfrm>
            <a:prstGeom prst="rect">
              <a:avLst/>
            </a:prstGeom>
            <a:noFill/>
          </p:spPr>
          <p:txBody>
            <a:bodyPr wrap="square" rtlCol="0">
              <a:spAutoFit/>
            </a:bodyPr>
            <a:lstStyle/>
            <a:p>
              <a:r>
                <a:rPr lang="en-US" altLang="ko-KR" sz="1200" dirty="0">
                  <a:solidFill>
                    <a:schemeClr val="bg1"/>
                  </a:solidFill>
                  <a:cs typeface="Arial" pitchFamily="34" charset="0"/>
                </a:rPr>
                <a:t>Each worker should belong to a certain profession. In terms of maintenance capacity planning, firstly the workload of professions is important, then we can assign workers to work orders.</a:t>
              </a:r>
              <a:endParaRPr lang="pl-PL" altLang="ko-KR" sz="1200" dirty="0">
                <a:solidFill>
                  <a:schemeClr val="bg1"/>
                </a:solidFill>
                <a:cs typeface="Arial" pitchFamily="34" charset="0"/>
              </a:endParaRPr>
            </a:p>
          </p:txBody>
        </p:sp>
        <p:sp>
          <p:nvSpPr>
            <p:cNvPr id="13" name="TextBox 12"/>
            <p:cNvSpPr txBox="1"/>
            <p:nvPr/>
          </p:nvSpPr>
          <p:spPr>
            <a:xfrm>
              <a:off x="1217468" y="3362213"/>
              <a:ext cx="2550379" cy="276999"/>
            </a:xfrm>
            <a:prstGeom prst="rect">
              <a:avLst/>
            </a:prstGeom>
            <a:noFill/>
          </p:spPr>
          <p:txBody>
            <a:bodyPr wrap="square" rtlCol="0">
              <a:spAutoFit/>
            </a:bodyPr>
            <a:lstStyle/>
            <a:p>
              <a:r>
                <a:rPr lang="cs-CZ" altLang="ko-KR" sz="1200" b="1" dirty="0" err="1">
                  <a:solidFill>
                    <a:schemeClr val="bg1"/>
                  </a:solidFill>
                  <a:cs typeface="Arial" pitchFamily="34" charset="0"/>
                </a:rPr>
                <a:t>Redistribution</a:t>
              </a:r>
              <a:r>
                <a:rPr lang="cs-CZ" altLang="ko-KR" sz="1200" b="1" dirty="0">
                  <a:solidFill>
                    <a:schemeClr val="bg1"/>
                  </a:solidFill>
                  <a:cs typeface="Arial" pitchFamily="34" charset="0"/>
                </a:rPr>
                <a:t> </a:t>
              </a:r>
              <a:r>
                <a:rPr lang="cs-CZ" altLang="ko-KR" sz="1200" b="1" dirty="0" err="1">
                  <a:solidFill>
                    <a:schemeClr val="bg1"/>
                  </a:solidFill>
                  <a:cs typeface="Arial" pitchFamily="34" charset="0"/>
                </a:rPr>
                <a:t>of</a:t>
              </a:r>
              <a:r>
                <a:rPr lang="cs-CZ" altLang="ko-KR" sz="1200" b="1" dirty="0">
                  <a:solidFill>
                    <a:schemeClr val="bg1"/>
                  </a:solidFill>
                  <a:cs typeface="Arial" pitchFamily="34" charset="0"/>
                </a:rPr>
                <a:t> </a:t>
              </a:r>
              <a:r>
                <a:rPr lang="cs-CZ" altLang="ko-KR" sz="1200" b="1" dirty="0" err="1">
                  <a:solidFill>
                    <a:schemeClr val="bg1"/>
                  </a:solidFill>
                  <a:cs typeface="Arial" pitchFamily="34" charset="0"/>
                </a:rPr>
                <a:t>work</a:t>
              </a:r>
              <a:endParaRPr lang="ko-KR" altLang="en-US" sz="1200" b="1" dirty="0">
                <a:solidFill>
                  <a:schemeClr val="bg1"/>
                </a:solidFill>
                <a:cs typeface="Arial" pitchFamily="34" charset="0"/>
              </a:endParaRPr>
            </a:p>
          </p:txBody>
        </p:sp>
      </p:grpSp>
      <p:pic>
        <p:nvPicPr>
          <p:cNvPr id="23" name="Obrázek 22" descr="Obsah obrázku elektronika, monitor, displej, vsedě&#10;&#10;Popis byl vytvořen automaticky">
            <a:extLst>
              <a:ext uri="{FF2B5EF4-FFF2-40B4-BE49-F238E27FC236}">
                <a16:creationId xmlns:a16="http://schemas.microsoft.com/office/drawing/2014/main" id="{8572774E-00B3-47F8-8164-A914E7017FB3}"/>
              </a:ext>
            </a:extLst>
          </p:cNvPr>
          <p:cNvPicPr>
            <a:picLocks noChangeAspect="1"/>
          </p:cNvPicPr>
          <p:nvPr/>
        </p:nvPicPr>
        <p:blipFill rotWithShape="1">
          <a:blip r:embed="rId2">
            <a:extLst>
              <a:ext uri="{28A0092B-C50C-407E-A947-70E740481C1C}">
                <a14:useLocalDpi xmlns:a14="http://schemas.microsoft.com/office/drawing/2010/main"/>
              </a:ext>
            </a:extLst>
          </a:blip>
          <a:srcRect b="15992"/>
          <a:stretch/>
        </p:blipFill>
        <p:spPr>
          <a:xfrm>
            <a:off x="2096756" y="533303"/>
            <a:ext cx="7317020" cy="4610197"/>
          </a:xfrm>
          <a:prstGeom prst="rect">
            <a:avLst/>
          </a:prstGeom>
        </p:spPr>
      </p:pic>
      <p:pic>
        <p:nvPicPr>
          <p:cNvPr id="26" name="Obrázek 25">
            <a:extLst>
              <a:ext uri="{FF2B5EF4-FFF2-40B4-BE49-F238E27FC236}">
                <a16:creationId xmlns:a16="http://schemas.microsoft.com/office/drawing/2014/main" id="{73F5F478-9F2D-490A-8B73-D66CAD884EE7}"/>
              </a:ext>
            </a:extLst>
          </p:cNvPr>
          <p:cNvPicPr>
            <a:picLocks noChangeAspect="1"/>
          </p:cNvPicPr>
          <p:nvPr/>
        </p:nvPicPr>
        <p:blipFill>
          <a:blip r:embed="rId3" cstate="print">
            <a:alphaModFix amt="85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529204" y="4610167"/>
            <a:ext cx="967007" cy="204057"/>
          </a:xfrm>
          <a:prstGeom prst="rect">
            <a:avLst/>
          </a:prstGeom>
        </p:spPr>
      </p:pic>
      <p:sp>
        <p:nvSpPr>
          <p:cNvPr id="20" name="Round Same Side Corner Rectangle 8">
            <a:extLst>
              <a:ext uri="{FF2B5EF4-FFF2-40B4-BE49-F238E27FC236}">
                <a16:creationId xmlns:a16="http://schemas.microsoft.com/office/drawing/2014/main" id="{A1D64D19-1DE0-4930-8ABD-A4BF970C8FFE}"/>
              </a:ext>
            </a:extLst>
          </p:cNvPr>
          <p:cNvSpPr/>
          <p:nvPr/>
        </p:nvSpPr>
        <p:spPr>
          <a:xfrm>
            <a:off x="195050" y="3145908"/>
            <a:ext cx="354992" cy="355536"/>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3" name="Obrázek 2">
            <a:extLst>
              <a:ext uri="{FF2B5EF4-FFF2-40B4-BE49-F238E27FC236}">
                <a16:creationId xmlns:a16="http://schemas.microsoft.com/office/drawing/2014/main" id="{DDCE3ACC-0A5E-4293-9011-F935CBD49B9F}"/>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191411" y="1130926"/>
            <a:ext cx="5228497" cy="3036967"/>
          </a:xfrm>
          <a:prstGeom prst="rect">
            <a:avLst/>
          </a:prstGeom>
        </p:spPr>
      </p:pic>
    </p:spTree>
    <p:extLst>
      <p:ext uri="{BB962C8B-B14F-4D97-AF65-F5344CB8AC3E}">
        <p14:creationId xmlns:p14="http://schemas.microsoft.com/office/powerpoint/2010/main" val="293549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15616" y="63844"/>
            <a:ext cx="9144000" cy="576064"/>
          </a:xfrm>
        </p:spPr>
        <p:txBody>
          <a:bodyPr/>
          <a:lstStyle/>
          <a:p>
            <a:r>
              <a:rPr lang="cs-CZ" altLang="ko-KR" cap="all" dirty="0"/>
              <a:t>PARTNERS</a:t>
            </a:r>
            <a:endParaRPr lang="ko-KR" altLang="en-US" cap="all" dirty="0"/>
          </a:p>
        </p:txBody>
      </p:sp>
      <p:grpSp>
        <p:nvGrpSpPr>
          <p:cNvPr id="5" name="Group 4"/>
          <p:cNvGrpSpPr/>
          <p:nvPr/>
        </p:nvGrpSpPr>
        <p:grpSpPr>
          <a:xfrm>
            <a:off x="73835" y="744252"/>
            <a:ext cx="2703949" cy="1061428"/>
            <a:chOff x="381271" y="712885"/>
            <a:chExt cx="2891683" cy="1443598"/>
          </a:xfrm>
        </p:grpSpPr>
        <p:sp>
          <p:nvSpPr>
            <p:cNvPr id="6" name="TextBox 5"/>
            <p:cNvSpPr txBox="1"/>
            <p:nvPr/>
          </p:nvSpPr>
          <p:spPr>
            <a:xfrm>
              <a:off x="422551" y="1277439"/>
              <a:ext cx="2850403" cy="879044"/>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List of partners related to machines (e.g. suppliers of spare parts, service companies, overhauls). </a:t>
              </a:r>
              <a:endParaRPr lang="cs-CZ" altLang="ko-KR" sz="1200" dirty="0">
                <a:solidFill>
                  <a:schemeClr val="tx1">
                    <a:lumMod val="75000"/>
                    <a:lumOff val="25000"/>
                  </a:schemeClr>
                </a:solidFill>
                <a:cs typeface="Arial" pitchFamily="34" charset="0"/>
              </a:endParaRPr>
            </a:p>
          </p:txBody>
        </p:sp>
        <p:sp>
          <p:nvSpPr>
            <p:cNvPr id="7" name="TextBox 6"/>
            <p:cNvSpPr txBox="1"/>
            <p:nvPr/>
          </p:nvSpPr>
          <p:spPr>
            <a:xfrm>
              <a:off x="381271" y="712885"/>
              <a:ext cx="2517609" cy="418593"/>
            </a:xfrm>
            <a:prstGeom prst="rect">
              <a:avLst/>
            </a:prstGeom>
            <a:noFill/>
          </p:spPr>
          <p:txBody>
            <a:bodyPr wrap="square" rtlCol="0">
              <a:spAutoFit/>
            </a:bodyPr>
            <a:lstStyle/>
            <a:p>
              <a:r>
                <a:rPr lang="cs-CZ" altLang="ko-KR" sz="1400" b="1" dirty="0">
                  <a:solidFill>
                    <a:schemeClr val="tx1">
                      <a:lumMod val="75000"/>
                      <a:lumOff val="25000"/>
                    </a:schemeClr>
                  </a:solidFill>
                  <a:cs typeface="Arial" pitchFamily="34" charset="0"/>
                </a:rPr>
                <a:t>PARTNERS</a:t>
              </a:r>
              <a:endParaRPr lang="ko-KR" altLang="en-US" sz="1400" b="1" dirty="0">
                <a:solidFill>
                  <a:schemeClr val="tx1">
                    <a:lumMod val="75000"/>
                    <a:lumOff val="25000"/>
                  </a:schemeClr>
                </a:solidFill>
                <a:cs typeface="Arial" pitchFamily="34" charset="0"/>
              </a:endParaRPr>
            </a:p>
          </p:txBody>
        </p:sp>
      </p:grpSp>
      <p:grpSp>
        <p:nvGrpSpPr>
          <p:cNvPr id="11" name="Group 10"/>
          <p:cNvGrpSpPr/>
          <p:nvPr/>
        </p:nvGrpSpPr>
        <p:grpSpPr>
          <a:xfrm>
            <a:off x="153742" y="3277364"/>
            <a:ext cx="2648673" cy="1948731"/>
            <a:chOff x="771830" y="3276633"/>
            <a:chExt cx="2831400" cy="1948731"/>
          </a:xfrm>
        </p:grpSpPr>
        <p:sp>
          <p:nvSpPr>
            <p:cNvPr id="12" name="TextBox 11"/>
            <p:cNvSpPr txBox="1"/>
            <p:nvPr/>
          </p:nvSpPr>
          <p:spPr>
            <a:xfrm>
              <a:off x="771830" y="3471038"/>
              <a:ext cx="2760912" cy="1754326"/>
            </a:xfrm>
            <a:prstGeom prst="rect">
              <a:avLst/>
            </a:prstGeom>
            <a:noFill/>
          </p:spPr>
          <p:txBody>
            <a:bodyPr wrap="square" rtlCol="0">
              <a:spAutoFit/>
            </a:bodyPr>
            <a:lstStyle/>
            <a:p>
              <a:r>
                <a:rPr lang="en-US" altLang="ko-KR" sz="1200" dirty="0">
                  <a:solidFill>
                    <a:schemeClr val="bg1"/>
                  </a:solidFill>
                  <a:cs typeface="Arial" pitchFamily="34" charset="0"/>
                </a:rPr>
                <a:t>Important contacts can be entered here so that they would be available for all, who need them. There is also e-mail and link to web at disposal. Moreover, documents (contracts) can be attached. Partners can be assigned to machines, by selection made from a list on machine card.</a:t>
              </a:r>
              <a:endParaRPr lang="pl-PL" altLang="ko-KR" sz="1200" dirty="0">
                <a:solidFill>
                  <a:schemeClr val="bg1"/>
                </a:solidFill>
                <a:cs typeface="Arial" pitchFamily="34" charset="0"/>
              </a:endParaRPr>
            </a:p>
          </p:txBody>
        </p:sp>
        <p:sp>
          <p:nvSpPr>
            <p:cNvPr id="13" name="TextBox 12"/>
            <p:cNvSpPr txBox="1"/>
            <p:nvPr/>
          </p:nvSpPr>
          <p:spPr>
            <a:xfrm>
              <a:off x="1052851" y="3276633"/>
              <a:ext cx="2550379" cy="276999"/>
            </a:xfrm>
            <a:prstGeom prst="rect">
              <a:avLst/>
            </a:prstGeom>
            <a:noFill/>
          </p:spPr>
          <p:txBody>
            <a:bodyPr wrap="square" rtlCol="0">
              <a:spAutoFit/>
            </a:bodyPr>
            <a:lstStyle/>
            <a:p>
              <a:r>
                <a:rPr lang="cs-CZ" altLang="ko-KR" sz="1200" b="1" dirty="0" err="1">
                  <a:solidFill>
                    <a:schemeClr val="bg1"/>
                  </a:solidFill>
                  <a:cs typeface="Arial" pitchFamily="34" charset="0"/>
                </a:rPr>
                <a:t>Contacts</a:t>
              </a:r>
              <a:r>
                <a:rPr lang="cs-CZ" altLang="ko-KR" sz="1200" b="1" dirty="0">
                  <a:solidFill>
                    <a:schemeClr val="bg1"/>
                  </a:solidFill>
                  <a:cs typeface="Arial" pitchFamily="34" charset="0"/>
                </a:rPr>
                <a:t> </a:t>
              </a:r>
              <a:r>
                <a:rPr lang="cs-CZ" altLang="ko-KR" sz="1200" b="1" dirty="0" err="1">
                  <a:solidFill>
                    <a:schemeClr val="bg1"/>
                  </a:solidFill>
                  <a:cs typeface="Arial" pitchFamily="34" charset="0"/>
                </a:rPr>
                <a:t>quickly</a:t>
              </a:r>
              <a:r>
                <a:rPr lang="cs-CZ" altLang="ko-KR" sz="1200" b="1" dirty="0">
                  <a:solidFill>
                    <a:schemeClr val="bg1"/>
                  </a:solidFill>
                  <a:cs typeface="Arial" pitchFamily="34" charset="0"/>
                </a:rPr>
                <a:t> and </a:t>
              </a:r>
              <a:r>
                <a:rPr lang="cs-CZ" altLang="ko-KR" sz="1200" b="1" dirty="0" err="1">
                  <a:solidFill>
                    <a:schemeClr val="bg1"/>
                  </a:solidFill>
                  <a:cs typeface="Arial" pitchFamily="34" charset="0"/>
                </a:rPr>
                <a:t>clearly</a:t>
              </a:r>
              <a:endParaRPr lang="ko-KR" altLang="en-US" sz="1200" b="1" dirty="0">
                <a:solidFill>
                  <a:schemeClr val="bg1"/>
                </a:solidFill>
                <a:cs typeface="Arial" pitchFamily="34" charset="0"/>
              </a:endParaRPr>
            </a:p>
          </p:txBody>
        </p:sp>
      </p:grpSp>
      <p:pic>
        <p:nvPicPr>
          <p:cNvPr id="23" name="Obrázek 22" descr="Obsah obrázku elektronika, monitor, displej, vsedě&#10;&#10;Popis byl vytvořen automaticky">
            <a:extLst>
              <a:ext uri="{FF2B5EF4-FFF2-40B4-BE49-F238E27FC236}">
                <a16:creationId xmlns:a16="http://schemas.microsoft.com/office/drawing/2014/main" id="{8572774E-00B3-47F8-8164-A914E7017FB3}"/>
              </a:ext>
            </a:extLst>
          </p:cNvPr>
          <p:cNvPicPr>
            <a:picLocks noChangeAspect="1"/>
          </p:cNvPicPr>
          <p:nvPr/>
        </p:nvPicPr>
        <p:blipFill rotWithShape="1">
          <a:blip r:embed="rId2">
            <a:extLst>
              <a:ext uri="{28A0092B-C50C-407E-A947-70E740481C1C}">
                <a14:useLocalDpi xmlns:a14="http://schemas.microsoft.com/office/drawing/2010/main"/>
              </a:ext>
            </a:extLst>
          </a:blip>
          <a:srcRect b="15992"/>
          <a:stretch/>
        </p:blipFill>
        <p:spPr>
          <a:xfrm>
            <a:off x="2096756" y="533303"/>
            <a:ext cx="7317020" cy="4610197"/>
          </a:xfrm>
          <a:prstGeom prst="rect">
            <a:avLst/>
          </a:prstGeom>
        </p:spPr>
      </p:pic>
      <p:pic>
        <p:nvPicPr>
          <p:cNvPr id="26" name="Obrázek 25">
            <a:extLst>
              <a:ext uri="{FF2B5EF4-FFF2-40B4-BE49-F238E27FC236}">
                <a16:creationId xmlns:a16="http://schemas.microsoft.com/office/drawing/2014/main" id="{73F5F478-9F2D-490A-8B73-D66CAD884EE7}"/>
              </a:ext>
            </a:extLst>
          </p:cNvPr>
          <p:cNvPicPr>
            <a:picLocks noChangeAspect="1"/>
          </p:cNvPicPr>
          <p:nvPr/>
        </p:nvPicPr>
        <p:blipFill>
          <a:blip r:embed="rId3" cstate="print">
            <a:alphaModFix amt="85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529204" y="4610167"/>
            <a:ext cx="967007" cy="204057"/>
          </a:xfrm>
          <a:prstGeom prst="rect">
            <a:avLst/>
          </a:prstGeom>
        </p:spPr>
      </p:pic>
      <p:sp>
        <p:nvSpPr>
          <p:cNvPr id="20" name="Round Same Side Corner Rectangle 8">
            <a:extLst>
              <a:ext uri="{FF2B5EF4-FFF2-40B4-BE49-F238E27FC236}">
                <a16:creationId xmlns:a16="http://schemas.microsoft.com/office/drawing/2014/main" id="{A1D64D19-1DE0-4930-8ABD-A4BF970C8FFE}"/>
              </a:ext>
            </a:extLst>
          </p:cNvPr>
          <p:cNvSpPr/>
          <p:nvPr/>
        </p:nvSpPr>
        <p:spPr>
          <a:xfrm>
            <a:off x="195050" y="2921828"/>
            <a:ext cx="354992" cy="355536"/>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Round Same Side Corner Rectangle 8">
            <a:extLst>
              <a:ext uri="{FF2B5EF4-FFF2-40B4-BE49-F238E27FC236}">
                <a16:creationId xmlns:a16="http://schemas.microsoft.com/office/drawing/2014/main" id="{6D53CBB8-31BD-4813-AB0C-0E8A5E137564}"/>
              </a:ext>
            </a:extLst>
          </p:cNvPr>
          <p:cNvSpPr/>
          <p:nvPr/>
        </p:nvSpPr>
        <p:spPr>
          <a:xfrm>
            <a:off x="584337" y="2921828"/>
            <a:ext cx="354992" cy="355536"/>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Round Same Side Corner Rectangle 8">
            <a:extLst>
              <a:ext uri="{FF2B5EF4-FFF2-40B4-BE49-F238E27FC236}">
                <a16:creationId xmlns:a16="http://schemas.microsoft.com/office/drawing/2014/main" id="{36DD2EA1-E774-4A3A-977B-1C0FEFB71DD4}"/>
              </a:ext>
            </a:extLst>
          </p:cNvPr>
          <p:cNvSpPr/>
          <p:nvPr/>
        </p:nvSpPr>
        <p:spPr>
          <a:xfrm>
            <a:off x="980611" y="2921828"/>
            <a:ext cx="354992" cy="355536"/>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3" name="Obrázek 2">
            <a:extLst>
              <a:ext uri="{FF2B5EF4-FFF2-40B4-BE49-F238E27FC236}">
                <a16:creationId xmlns:a16="http://schemas.microsoft.com/office/drawing/2014/main" id="{087986B2-E17E-4808-B0D1-41A26CB0E6D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3292985" y="980757"/>
            <a:ext cx="4906306" cy="3444943"/>
          </a:xfrm>
          <a:prstGeom prst="rect">
            <a:avLst/>
          </a:prstGeom>
        </p:spPr>
      </p:pic>
    </p:spTree>
    <p:extLst>
      <p:ext uri="{BB962C8B-B14F-4D97-AF65-F5344CB8AC3E}">
        <p14:creationId xmlns:p14="http://schemas.microsoft.com/office/powerpoint/2010/main" val="424172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15616" y="63844"/>
            <a:ext cx="9144000" cy="576064"/>
          </a:xfrm>
        </p:spPr>
        <p:txBody>
          <a:bodyPr/>
          <a:lstStyle/>
          <a:p>
            <a:r>
              <a:rPr lang="cs-CZ" altLang="ko-KR" cap="all" dirty="0"/>
              <a:t>PERFORMED MAINTENANCE</a:t>
            </a:r>
            <a:endParaRPr lang="ko-KR" altLang="en-US" cap="all" dirty="0"/>
          </a:p>
        </p:txBody>
      </p:sp>
      <p:grpSp>
        <p:nvGrpSpPr>
          <p:cNvPr id="5" name="Group 4"/>
          <p:cNvGrpSpPr/>
          <p:nvPr/>
        </p:nvGrpSpPr>
        <p:grpSpPr>
          <a:xfrm>
            <a:off x="11736" y="336266"/>
            <a:ext cx="2703949" cy="2354089"/>
            <a:chOff x="381271" y="712885"/>
            <a:chExt cx="2891683" cy="3201686"/>
          </a:xfrm>
        </p:grpSpPr>
        <p:sp>
          <p:nvSpPr>
            <p:cNvPr id="6" name="TextBox 5"/>
            <p:cNvSpPr txBox="1"/>
            <p:nvPr/>
          </p:nvSpPr>
          <p:spPr>
            <a:xfrm>
              <a:off x="422551" y="1277439"/>
              <a:ext cx="2850403" cy="263713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Complete overview of all performed maintenance + repairs and related costs. Here you can see, how your machines followed the preventive maintenance intervals, what repairs were carried out with particular machines, occurred machine faults, for instance you can immediately find out who conducted the previous maintenance etc. </a:t>
              </a:r>
              <a:endParaRPr lang="cs-CZ" altLang="ko-KR" sz="1200" dirty="0">
                <a:solidFill>
                  <a:schemeClr val="tx1">
                    <a:lumMod val="75000"/>
                    <a:lumOff val="25000"/>
                  </a:schemeClr>
                </a:solidFill>
                <a:cs typeface="Arial" pitchFamily="34" charset="0"/>
              </a:endParaRPr>
            </a:p>
          </p:txBody>
        </p:sp>
        <p:sp>
          <p:nvSpPr>
            <p:cNvPr id="7" name="TextBox 6"/>
            <p:cNvSpPr txBox="1"/>
            <p:nvPr/>
          </p:nvSpPr>
          <p:spPr>
            <a:xfrm>
              <a:off x="381271" y="712885"/>
              <a:ext cx="2517609" cy="418593"/>
            </a:xfrm>
            <a:prstGeom prst="rect">
              <a:avLst/>
            </a:prstGeom>
            <a:noFill/>
          </p:spPr>
          <p:txBody>
            <a:bodyPr wrap="square" rtlCol="0">
              <a:spAutoFit/>
            </a:bodyPr>
            <a:lstStyle/>
            <a:p>
              <a:r>
                <a:rPr lang="cs-CZ" altLang="ko-KR" sz="1400" b="1" dirty="0" err="1">
                  <a:solidFill>
                    <a:schemeClr val="tx1">
                      <a:lumMod val="75000"/>
                      <a:lumOff val="25000"/>
                    </a:schemeClr>
                  </a:solidFill>
                  <a:cs typeface="Arial" pitchFamily="34" charset="0"/>
                </a:rPr>
                <a:t>Performed</a:t>
              </a:r>
              <a:r>
                <a:rPr lang="cs-CZ" altLang="ko-KR" sz="1400" b="1" dirty="0">
                  <a:solidFill>
                    <a:schemeClr val="tx1">
                      <a:lumMod val="75000"/>
                      <a:lumOff val="25000"/>
                    </a:schemeClr>
                  </a:solidFill>
                  <a:cs typeface="Arial" pitchFamily="34" charset="0"/>
                </a:rPr>
                <a:t> </a:t>
              </a:r>
              <a:r>
                <a:rPr lang="cs-CZ" altLang="ko-KR" sz="1400" b="1" dirty="0" err="1">
                  <a:solidFill>
                    <a:schemeClr val="tx1">
                      <a:lumMod val="75000"/>
                      <a:lumOff val="25000"/>
                    </a:schemeClr>
                  </a:solidFill>
                  <a:cs typeface="Arial" pitchFamily="34" charset="0"/>
                </a:rPr>
                <a:t>maintenance</a:t>
              </a:r>
              <a:endParaRPr lang="ko-KR" altLang="en-US" sz="1400" b="1" dirty="0">
                <a:solidFill>
                  <a:schemeClr val="tx1">
                    <a:lumMod val="75000"/>
                    <a:lumOff val="25000"/>
                  </a:schemeClr>
                </a:solidFill>
                <a:cs typeface="Arial" pitchFamily="34" charset="0"/>
              </a:endParaRPr>
            </a:p>
          </p:txBody>
        </p:sp>
      </p:grpSp>
      <p:grpSp>
        <p:nvGrpSpPr>
          <p:cNvPr id="11" name="Group 10"/>
          <p:cNvGrpSpPr/>
          <p:nvPr/>
        </p:nvGrpSpPr>
        <p:grpSpPr>
          <a:xfrm>
            <a:off x="132951" y="3106443"/>
            <a:ext cx="2756823" cy="1958229"/>
            <a:chOff x="749605" y="3105712"/>
            <a:chExt cx="2947011" cy="1958229"/>
          </a:xfrm>
        </p:grpSpPr>
        <p:sp>
          <p:nvSpPr>
            <p:cNvPr id="12" name="TextBox 11"/>
            <p:cNvSpPr txBox="1"/>
            <p:nvPr/>
          </p:nvSpPr>
          <p:spPr>
            <a:xfrm>
              <a:off x="749605" y="3494281"/>
              <a:ext cx="2760912" cy="1569660"/>
            </a:xfrm>
            <a:prstGeom prst="rect">
              <a:avLst/>
            </a:prstGeom>
            <a:noFill/>
          </p:spPr>
          <p:txBody>
            <a:bodyPr wrap="square" rtlCol="0">
              <a:spAutoFit/>
            </a:bodyPr>
            <a:lstStyle/>
            <a:p>
              <a:r>
                <a:rPr lang="en-US" altLang="ko-KR" sz="1200" dirty="0">
                  <a:solidFill>
                    <a:schemeClr val="bg1"/>
                  </a:solidFill>
                  <a:cs typeface="Arial" pitchFamily="34" charset="0"/>
                </a:rPr>
                <a:t>This is also a simple way of providing evidence of maintenance level for ISO audit. The record of performed maintenance is really simple, most often it is just transfer of work order into the form of completed maintenance, all with one click.</a:t>
              </a:r>
              <a:endParaRPr lang="pl-PL" altLang="ko-KR" sz="1200" dirty="0">
                <a:solidFill>
                  <a:schemeClr val="bg1"/>
                </a:solidFill>
                <a:cs typeface="Arial" pitchFamily="34" charset="0"/>
              </a:endParaRPr>
            </a:p>
          </p:txBody>
        </p:sp>
        <p:sp>
          <p:nvSpPr>
            <p:cNvPr id="13" name="TextBox 12"/>
            <p:cNvSpPr txBox="1"/>
            <p:nvPr/>
          </p:nvSpPr>
          <p:spPr>
            <a:xfrm>
              <a:off x="1146237" y="3105712"/>
              <a:ext cx="2550379" cy="461665"/>
            </a:xfrm>
            <a:prstGeom prst="rect">
              <a:avLst/>
            </a:prstGeom>
            <a:noFill/>
          </p:spPr>
          <p:txBody>
            <a:bodyPr wrap="square" rtlCol="0">
              <a:spAutoFit/>
            </a:bodyPr>
            <a:lstStyle/>
            <a:p>
              <a:r>
                <a:rPr lang="cs-CZ" altLang="ko-KR" sz="1200" b="1" dirty="0">
                  <a:solidFill>
                    <a:schemeClr val="bg1"/>
                  </a:solidFill>
                  <a:cs typeface="Arial" pitchFamily="34" charset="0"/>
                </a:rPr>
                <a:t>Stop </a:t>
              </a:r>
              <a:r>
                <a:rPr lang="cs-CZ" altLang="ko-KR" sz="1200" b="1" dirty="0" err="1">
                  <a:solidFill>
                    <a:schemeClr val="bg1"/>
                  </a:solidFill>
                  <a:cs typeface="Arial" pitchFamily="34" charset="0"/>
                </a:rPr>
                <a:t>nervousness</a:t>
              </a:r>
              <a:r>
                <a:rPr lang="cs-CZ" altLang="ko-KR" sz="1200" b="1" dirty="0">
                  <a:solidFill>
                    <a:schemeClr val="bg1"/>
                  </a:solidFill>
                  <a:cs typeface="Arial" pitchFamily="34" charset="0"/>
                </a:rPr>
                <a:t> </a:t>
              </a:r>
              <a:r>
                <a:rPr lang="cs-CZ" altLang="ko-KR" sz="1200" b="1" dirty="0" err="1">
                  <a:solidFill>
                    <a:schemeClr val="bg1"/>
                  </a:solidFill>
                  <a:cs typeface="Arial" pitchFamily="34" charset="0"/>
                </a:rPr>
                <a:t>before</a:t>
              </a:r>
              <a:r>
                <a:rPr lang="cs-CZ" altLang="ko-KR" sz="1200" b="1" dirty="0">
                  <a:solidFill>
                    <a:schemeClr val="bg1"/>
                  </a:solidFill>
                  <a:cs typeface="Arial" pitchFamily="34" charset="0"/>
                </a:rPr>
                <a:t> </a:t>
              </a:r>
              <a:r>
                <a:rPr lang="cs-CZ" altLang="ko-KR" sz="1200" b="1" dirty="0" err="1">
                  <a:solidFill>
                    <a:schemeClr val="bg1"/>
                  </a:solidFill>
                  <a:cs typeface="Arial" pitchFamily="34" charset="0"/>
                </a:rPr>
                <a:t>audits</a:t>
              </a:r>
              <a:r>
                <a:rPr lang="cs-CZ" altLang="ko-KR" sz="1200" b="1" dirty="0">
                  <a:solidFill>
                    <a:schemeClr val="bg1"/>
                  </a:solidFill>
                  <a:cs typeface="Arial" pitchFamily="34" charset="0"/>
                </a:rPr>
                <a:t>.</a:t>
              </a:r>
              <a:endParaRPr lang="ko-KR" altLang="en-US" sz="1200" b="1" dirty="0">
                <a:solidFill>
                  <a:schemeClr val="bg1"/>
                </a:solidFill>
                <a:cs typeface="Arial" pitchFamily="34" charset="0"/>
              </a:endParaRPr>
            </a:p>
          </p:txBody>
        </p:sp>
      </p:grpSp>
      <p:pic>
        <p:nvPicPr>
          <p:cNvPr id="23" name="Obrázek 22" descr="Obsah obrázku elektronika, monitor, displej, vsedě&#10;&#10;Popis byl vytvořen automaticky">
            <a:extLst>
              <a:ext uri="{FF2B5EF4-FFF2-40B4-BE49-F238E27FC236}">
                <a16:creationId xmlns:a16="http://schemas.microsoft.com/office/drawing/2014/main" id="{8572774E-00B3-47F8-8164-A914E7017FB3}"/>
              </a:ext>
            </a:extLst>
          </p:cNvPr>
          <p:cNvPicPr>
            <a:picLocks noChangeAspect="1"/>
          </p:cNvPicPr>
          <p:nvPr/>
        </p:nvPicPr>
        <p:blipFill rotWithShape="1">
          <a:blip r:embed="rId2">
            <a:extLst>
              <a:ext uri="{28A0092B-C50C-407E-A947-70E740481C1C}">
                <a14:useLocalDpi xmlns:a14="http://schemas.microsoft.com/office/drawing/2010/main"/>
              </a:ext>
            </a:extLst>
          </a:blip>
          <a:srcRect b="15992"/>
          <a:stretch/>
        </p:blipFill>
        <p:spPr>
          <a:xfrm>
            <a:off x="2096756" y="533303"/>
            <a:ext cx="7317020" cy="4610197"/>
          </a:xfrm>
          <a:prstGeom prst="rect">
            <a:avLst/>
          </a:prstGeom>
        </p:spPr>
      </p:pic>
      <p:pic>
        <p:nvPicPr>
          <p:cNvPr id="26" name="Obrázek 25">
            <a:extLst>
              <a:ext uri="{FF2B5EF4-FFF2-40B4-BE49-F238E27FC236}">
                <a16:creationId xmlns:a16="http://schemas.microsoft.com/office/drawing/2014/main" id="{73F5F478-9F2D-490A-8B73-D66CAD884EE7}"/>
              </a:ext>
            </a:extLst>
          </p:cNvPr>
          <p:cNvPicPr>
            <a:picLocks noChangeAspect="1"/>
          </p:cNvPicPr>
          <p:nvPr/>
        </p:nvPicPr>
        <p:blipFill>
          <a:blip r:embed="rId3" cstate="print">
            <a:alphaModFix amt="85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529204" y="4610167"/>
            <a:ext cx="967007" cy="204057"/>
          </a:xfrm>
          <a:prstGeom prst="rect">
            <a:avLst/>
          </a:prstGeom>
        </p:spPr>
      </p:pic>
      <p:sp>
        <p:nvSpPr>
          <p:cNvPr id="18" name="Oval 10">
            <a:extLst>
              <a:ext uri="{FF2B5EF4-FFF2-40B4-BE49-F238E27FC236}">
                <a16:creationId xmlns:a16="http://schemas.microsoft.com/office/drawing/2014/main" id="{7C754DE2-ECBD-488D-842F-CC220EDFE65B}"/>
              </a:ext>
            </a:extLst>
          </p:cNvPr>
          <p:cNvSpPr/>
          <p:nvPr/>
        </p:nvSpPr>
        <p:spPr>
          <a:xfrm>
            <a:off x="195050" y="3053439"/>
            <a:ext cx="330674" cy="329148"/>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3" name="Obrázek 2">
            <a:extLst>
              <a:ext uri="{FF2B5EF4-FFF2-40B4-BE49-F238E27FC236}">
                <a16:creationId xmlns:a16="http://schemas.microsoft.com/office/drawing/2014/main" id="{8059CCD3-8082-4DBA-BE64-AB84000DBE16}"/>
              </a:ext>
            </a:extLst>
          </p:cNvPr>
          <p:cNvPicPr>
            <a:picLocks noChangeAspect="1"/>
          </p:cNvPicPr>
          <p:nvPr/>
        </p:nvPicPr>
        <p:blipFill>
          <a:blip r:embed="rId4"/>
          <a:srcRect/>
          <a:stretch/>
        </p:blipFill>
        <p:spPr>
          <a:xfrm>
            <a:off x="3347864" y="975528"/>
            <a:ext cx="4839583" cy="3429654"/>
          </a:xfrm>
          <a:prstGeom prst="rect">
            <a:avLst/>
          </a:prstGeom>
        </p:spPr>
      </p:pic>
    </p:spTree>
    <p:extLst>
      <p:ext uri="{BB962C8B-B14F-4D97-AF65-F5344CB8AC3E}">
        <p14:creationId xmlns:p14="http://schemas.microsoft.com/office/powerpoint/2010/main" val="175416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15616" y="63844"/>
            <a:ext cx="9144000" cy="576064"/>
          </a:xfrm>
        </p:spPr>
        <p:txBody>
          <a:bodyPr/>
          <a:lstStyle/>
          <a:p>
            <a:r>
              <a:rPr lang="cs-CZ" altLang="ko-KR" cap="all" dirty="0"/>
              <a:t>MTBF/MTTR</a:t>
            </a:r>
            <a:endParaRPr lang="ko-KR" altLang="en-US" cap="all" dirty="0"/>
          </a:p>
        </p:txBody>
      </p:sp>
      <p:grpSp>
        <p:nvGrpSpPr>
          <p:cNvPr id="5" name="Group 4"/>
          <p:cNvGrpSpPr/>
          <p:nvPr/>
        </p:nvGrpSpPr>
        <p:grpSpPr>
          <a:xfrm>
            <a:off x="0" y="32446"/>
            <a:ext cx="2703949" cy="2756429"/>
            <a:chOff x="381271" y="919148"/>
            <a:chExt cx="2891683" cy="3748890"/>
          </a:xfrm>
        </p:grpSpPr>
        <p:sp>
          <p:nvSpPr>
            <p:cNvPr id="6" name="TextBox 5"/>
            <p:cNvSpPr txBox="1"/>
            <p:nvPr/>
          </p:nvSpPr>
          <p:spPr>
            <a:xfrm>
              <a:off x="422551" y="1277439"/>
              <a:ext cx="2850403" cy="3390599"/>
            </a:xfrm>
            <a:prstGeom prst="rect">
              <a:avLst/>
            </a:prstGeom>
            <a:noFill/>
          </p:spPr>
          <p:txBody>
            <a:bodyPr wrap="square" rtlCol="0">
              <a:spAutoFit/>
            </a:bodyPr>
            <a:lstStyle/>
            <a:p>
              <a:r>
                <a:rPr lang="cs-CZ" altLang="ko-KR" sz="1200" b="1" dirty="0">
                  <a:solidFill>
                    <a:schemeClr val="tx1">
                      <a:lumMod val="75000"/>
                      <a:lumOff val="25000"/>
                    </a:schemeClr>
                  </a:solidFill>
                  <a:cs typeface="Arial" pitchFamily="34" charset="0"/>
                </a:rPr>
                <a:t>MTBF</a:t>
              </a:r>
              <a:r>
                <a:rPr lang="cs-CZ" altLang="ko-KR" sz="1200" dirty="0">
                  <a:solidFill>
                    <a:schemeClr val="tx1">
                      <a:lumMod val="75000"/>
                      <a:lumOff val="25000"/>
                    </a:schemeClr>
                  </a:solidFill>
                  <a:cs typeface="Arial" pitchFamily="34" charset="0"/>
                </a:rPr>
                <a:t> – </a:t>
              </a:r>
              <a:r>
                <a:rPr lang="en-US" altLang="ko-KR" sz="1200" dirty="0">
                  <a:solidFill>
                    <a:schemeClr val="tx1">
                      <a:lumMod val="75000"/>
                      <a:lumOff val="25000"/>
                    </a:schemeClr>
                  </a:solidFill>
                  <a:cs typeface="Arial" pitchFamily="34" charset="0"/>
                </a:rPr>
                <a:t>Mean-Time-Between-Failure is also a metric for machine performance. It is the inverse of Failure Rate and is thus calculated from the same parameters. It is a meaningful metric for long periods of time but not suitable for daily or weekly monitoring. </a:t>
              </a:r>
              <a:endParaRPr lang="cs-CZ" altLang="ko-KR" sz="1200" dirty="0">
                <a:solidFill>
                  <a:schemeClr val="tx1">
                    <a:lumMod val="75000"/>
                    <a:lumOff val="25000"/>
                  </a:schemeClr>
                </a:solidFill>
                <a:cs typeface="Arial" pitchFamily="34" charset="0"/>
              </a:endParaRPr>
            </a:p>
            <a:p>
              <a:r>
                <a:rPr lang="cs-CZ" altLang="ko-KR" sz="1200" b="1" dirty="0">
                  <a:solidFill>
                    <a:schemeClr val="tx1">
                      <a:lumMod val="75000"/>
                      <a:lumOff val="25000"/>
                    </a:schemeClr>
                  </a:solidFill>
                  <a:cs typeface="Arial" pitchFamily="34" charset="0"/>
                </a:rPr>
                <a:t>MTTR</a:t>
              </a:r>
              <a:r>
                <a:rPr lang="cs-CZ" altLang="ko-KR" sz="1200" dirty="0">
                  <a:solidFill>
                    <a:schemeClr val="tx1">
                      <a:lumMod val="75000"/>
                      <a:lumOff val="25000"/>
                    </a:schemeClr>
                  </a:solidFill>
                  <a:cs typeface="Arial" pitchFamily="34" charset="0"/>
                </a:rPr>
                <a:t> - </a:t>
              </a:r>
              <a:r>
                <a:rPr lang="en-US" altLang="ko-KR" sz="1200" dirty="0">
                  <a:solidFill>
                    <a:schemeClr val="tx1">
                      <a:lumMod val="75000"/>
                      <a:lumOff val="25000"/>
                    </a:schemeClr>
                  </a:solidFill>
                  <a:cs typeface="Arial" pitchFamily="34" charset="0"/>
                </a:rPr>
                <a:t>Mean-Time-To-Repair is another simple yet valuable metric for industrial maintenance. It reflects both the severity of breakdowns and the efficacy of repair activities. </a:t>
              </a:r>
              <a:endParaRPr lang="cs-CZ" altLang="ko-KR" sz="1200" dirty="0">
                <a:solidFill>
                  <a:schemeClr val="tx1">
                    <a:lumMod val="75000"/>
                    <a:lumOff val="25000"/>
                  </a:schemeClr>
                </a:solidFill>
                <a:cs typeface="Arial" pitchFamily="34" charset="0"/>
              </a:endParaRPr>
            </a:p>
          </p:txBody>
        </p:sp>
        <p:sp>
          <p:nvSpPr>
            <p:cNvPr id="7" name="TextBox 6"/>
            <p:cNvSpPr txBox="1"/>
            <p:nvPr/>
          </p:nvSpPr>
          <p:spPr>
            <a:xfrm>
              <a:off x="381271" y="919148"/>
              <a:ext cx="2517609" cy="418593"/>
            </a:xfrm>
            <a:prstGeom prst="rect">
              <a:avLst/>
            </a:prstGeom>
            <a:noFill/>
          </p:spPr>
          <p:txBody>
            <a:bodyPr wrap="square" rtlCol="0">
              <a:spAutoFit/>
            </a:bodyPr>
            <a:lstStyle/>
            <a:p>
              <a:r>
                <a:rPr lang="cs-CZ" altLang="ko-KR" sz="1400" b="1" dirty="0">
                  <a:solidFill>
                    <a:schemeClr val="tx1">
                      <a:lumMod val="75000"/>
                      <a:lumOff val="25000"/>
                    </a:schemeClr>
                  </a:solidFill>
                  <a:cs typeface="Arial" pitchFamily="34" charset="0"/>
                </a:rPr>
                <a:t>MTBF/MTTR</a:t>
              </a:r>
              <a:endParaRPr lang="ko-KR" altLang="en-US" sz="1400" b="1" dirty="0">
                <a:solidFill>
                  <a:schemeClr val="tx1">
                    <a:lumMod val="75000"/>
                    <a:lumOff val="25000"/>
                  </a:schemeClr>
                </a:solidFill>
                <a:cs typeface="Arial" pitchFamily="34" charset="0"/>
              </a:endParaRPr>
            </a:p>
          </p:txBody>
        </p:sp>
      </p:grpSp>
      <p:grpSp>
        <p:nvGrpSpPr>
          <p:cNvPr id="11" name="Group 10"/>
          <p:cNvGrpSpPr/>
          <p:nvPr/>
        </p:nvGrpSpPr>
        <p:grpSpPr>
          <a:xfrm>
            <a:off x="172226" y="3202302"/>
            <a:ext cx="3313228" cy="1068358"/>
            <a:chOff x="791589" y="3201571"/>
            <a:chExt cx="3541802" cy="1068358"/>
          </a:xfrm>
        </p:grpSpPr>
        <p:sp>
          <p:nvSpPr>
            <p:cNvPr id="12" name="TextBox 11"/>
            <p:cNvSpPr txBox="1"/>
            <p:nvPr/>
          </p:nvSpPr>
          <p:spPr>
            <a:xfrm>
              <a:off x="791589" y="3808264"/>
              <a:ext cx="2760912" cy="461665"/>
            </a:xfrm>
            <a:prstGeom prst="rect">
              <a:avLst/>
            </a:prstGeom>
            <a:noFill/>
          </p:spPr>
          <p:txBody>
            <a:bodyPr wrap="square" rtlCol="0">
              <a:spAutoFit/>
            </a:bodyPr>
            <a:lstStyle/>
            <a:p>
              <a:r>
                <a:rPr lang="en-US" altLang="ko-KR" sz="1200" dirty="0">
                  <a:solidFill>
                    <a:schemeClr val="bg1"/>
                  </a:solidFill>
                  <a:cs typeface="Arial" pitchFamily="34" charset="0"/>
                </a:rPr>
                <a:t>One-touch calculations. Everything in a few seconds.</a:t>
              </a:r>
              <a:endParaRPr lang="pl-PL" altLang="ko-KR" sz="1200" dirty="0">
                <a:solidFill>
                  <a:schemeClr val="bg1"/>
                </a:solidFill>
                <a:cs typeface="Arial" pitchFamily="34" charset="0"/>
              </a:endParaRPr>
            </a:p>
          </p:txBody>
        </p:sp>
        <p:sp>
          <p:nvSpPr>
            <p:cNvPr id="13" name="TextBox 12"/>
            <p:cNvSpPr txBox="1"/>
            <p:nvPr/>
          </p:nvSpPr>
          <p:spPr>
            <a:xfrm>
              <a:off x="1257681" y="3201571"/>
              <a:ext cx="3075710" cy="461665"/>
            </a:xfrm>
            <a:prstGeom prst="rect">
              <a:avLst/>
            </a:prstGeom>
            <a:noFill/>
          </p:spPr>
          <p:txBody>
            <a:bodyPr wrap="square" rtlCol="0">
              <a:spAutoFit/>
            </a:bodyPr>
            <a:lstStyle/>
            <a:p>
              <a:r>
                <a:rPr lang="en-US" altLang="ko-KR" sz="1200" b="1" dirty="0">
                  <a:solidFill>
                    <a:schemeClr val="bg1"/>
                  </a:solidFill>
                  <a:cs typeface="Arial" pitchFamily="34" charset="0"/>
                </a:rPr>
                <a:t>How long does the </a:t>
              </a:r>
              <a:endParaRPr lang="cs-CZ" altLang="ko-KR" sz="1200" b="1" dirty="0">
                <a:solidFill>
                  <a:schemeClr val="bg1"/>
                </a:solidFill>
                <a:cs typeface="Arial" pitchFamily="34" charset="0"/>
              </a:endParaRPr>
            </a:p>
            <a:p>
              <a:r>
                <a:rPr lang="en-US" altLang="ko-KR" sz="1200" b="1" dirty="0">
                  <a:solidFill>
                    <a:schemeClr val="bg1"/>
                  </a:solidFill>
                  <a:cs typeface="Arial" pitchFamily="34" charset="0"/>
                </a:rPr>
                <a:t>calculation take?</a:t>
              </a:r>
              <a:endParaRPr lang="ko-KR" altLang="en-US" sz="1200" b="1" dirty="0">
                <a:solidFill>
                  <a:schemeClr val="bg1"/>
                </a:solidFill>
                <a:cs typeface="Arial" pitchFamily="34" charset="0"/>
              </a:endParaRPr>
            </a:p>
          </p:txBody>
        </p:sp>
      </p:grpSp>
      <p:pic>
        <p:nvPicPr>
          <p:cNvPr id="23" name="Obrázek 22" descr="Obsah obrázku elektronika, monitor, displej, vsedě&#10;&#10;Popis byl vytvořen automaticky">
            <a:extLst>
              <a:ext uri="{FF2B5EF4-FFF2-40B4-BE49-F238E27FC236}">
                <a16:creationId xmlns:a16="http://schemas.microsoft.com/office/drawing/2014/main" id="{8572774E-00B3-47F8-8164-A914E7017FB3}"/>
              </a:ext>
            </a:extLst>
          </p:cNvPr>
          <p:cNvPicPr>
            <a:picLocks noChangeAspect="1"/>
          </p:cNvPicPr>
          <p:nvPr/>
        </p:nvPicPr>
        <p:blipFill rotWithShape="1">
          <a:blip r:embed="rId2">
            <a:extLst>
              <a:ext uri="{28A0092B-C50C-407E-A947-70E740481C1C}">
                <a14:useLocalDpi xmlns:a14="http://schemas.microsoft.com/office/drawing/2010/main"/>
              </a:ext>
            </a:extLst>
          </a:blip>
          <a:srcRect b="15992"/>
          <a:stretch/>
        </p:blipFill>
        <p:spPr>
          <a:xfrm>
            <a:off x="2096756" y="533303"/>
            <a:ext cx="7317020" cy="4610197"/>
          </a:xfrm>
          <a:prstGeom prst="rect">
            <a:avLst/>
          </a:prstGeom>
        </p:spPr>
      </p:pic>
      <p:pic>
        <p:nvPicPr>
          <p:cNvPr id="26" name="Obrázek 25">
            <a:extLst>
              <a:ext uri="{FF2B5EF4-FFF2-40B4-BE49-F238E27FC236}">
                <a16:creationId xmlns:a16="http://schemas.microsoft.com/office/drawing/2014/main" id="{73F5F478-9F2D-490A-8B73-D66CAD884EE7}"/>
              </a:ext>
            </a:extLst>
          </p:cNvPr>
          <p:cNvPicPr>
            <a:picLocks noChangeAspect="1"/>
          </p:cNvPicPr>
          <p:nvPr/>
        </p:nvPicPr>
        <p:blipFill>
          <a:blip r:embed="rId3" cstate="print">
            <a:alphaModFix amt="85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529204" y="4610167"/>
            <a:ext cx="967007" cy="204057"/>
          </a:xfrm>
          <a:prstGeom prst="rect">
            <a:avLst/>
          </a:prstGeom>
        </p:spPr>
      </p:pic>
      <p:sp>
        <p:nvSpPr>
          <p:cNvPr id="15" name="Rounded Rectangle 51">
            <a:extLst>
              <a:ext uri="{FF2B5EF4-FFF2-40B4-BE49-F238E27FC236}">
                <a16:creationId xmlns:a16="http://schemas.microsoft.com/office/drawing/2014/main" id="{3C204361-8718-4FC5-A60E-92FB87FD7126}"/>
              </a:ext>
            </a:extLst>
          </p:cNvPr>
          <p:cNvSpPr/>
          <p:nvPr/>
        </p:nvSpPr>
        <p:spPr>
          <a:xfrm rot="16200000" flipH="1">
            <a:off x="156919" y="2946273"/>
            <a:ext cx="495583" cy="464969"/>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pic>
        <p:nvPicPr>
          <p:cNvPr id="3" name="Obrázek 2">
            <a:extLst>
              <a:ext uri="{FF2B5EF4-FFF2-40B4-BE49-F238E27FC236}">
                <a16:creationId xmlns:a16="http://schemas.microsoft.com/office/drawing/2014/main" id="{B8BB5D51-9C3C-4AE8-8E91-DF3C6AC03C17}"/>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3075925" y="1034389"/>
            <a:ext cx="5420286" cy="3172200"/>
          </a:xfrm>
          <a:prstGeom prst="rect">
            <a:avLst/>
          </a:prstGeom>
        </p:spPr>
      </p:pic>
    </p:spTree>
    <p:extLst>
      <p:ext uri="{BB962C8B-B14F-4D97-AF65-F5344CB8AC3E}">
        <p14:creationId xmlns:p14="http://schemas.microsoft.com/office/powerpoint/2010/main" val="17949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1560" y="55723"/>
            <a:ext cx="9144000" cy="576064"/>
          </a:xfrm>
        </p:spPr>
        <p:txBody>
          <a:bodyPr/>
          <a:lstStyle/>
          <a:p>
            <a:r>
              <a:rPr lang="cs-CZ" altLang="ko-KR" cap="all" dirty="0"/>
              <a:t>DIAGNOSTICS</a:t>
            </a:r>
            <a:endParaRPr lang="ko-KR" altLang="en-US" cap="all" dirty="0"/>
          </a:p>
        </p:txBody>
      </p:sp>
      <p:grpSp>
        <p:nvGrpSpPr>
          <p:cNvPr id="5" name="Group 4"/>
          <p:cNvGrpSpPr/>
          <p:nvPr/>
        </p:nvGrpSpPr>
        <p:grpSpPr>
          <a:xfrm>
            <a:off x="182303" y="511607"/>
            <a:ext cx="2580619" cy="1908215"/>
            <a:chOff x="334815" y="570672"/>
            <a:chExt cx="2759790" cy="2595271"/>
          </a:xfrm>
        </p:grpSpPr>
        <p:sp>
          <p:nvSpPr>
            <p:cNvPr id="6" name="TextBox 5"/>
            <p:cNvSpPr txBox="1"/>
            <p:nvPr/>
          </p:nvSpPr>
          <p:spPr>
            <a:xfrm>
              <a:off x="543173" y="1282278"/>
              <a:ext cx="2551432" cy="1883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With the help of a special module you can control the tool and form maintenance according to the number of moldings, castings etc. (a maintenance according to diagnostics). </a:t>
              </a:r>
              <a:endParaRPr lang="cs-CZ" altLang="ko-KR" sz="1200" dirty="0">
                <a:solidFill>
                  <a:schemeClr val="tx1">
                    <a:lumMod val="75000"/>
                    <a:lumOff val="25000"/>
                  </a:schemeClr>
                </a:solidFill>
                <a:cs typeface="Arial" pitchFamily="34" charset="0"/>
              </a:endParaRPr>
            </a:p>
          </p:txBody>
        </p:sp>
        <p:sp>
          <p:nvSpPr>
            <p:cNvPr id="7" name="TextBox 6"/>
            <p:cNvSpPr txBox="1"/>
            <p:nvPr/>
          </p:nvSpPr>
          <p:spPr>
            <a:xfrm>
              <a:off x="334815" y="570672"/>
              <a:ext cx="2692277" cy="711606"/>
            </a:xfrm>
            <a:prstGeom prst="rect">
              <a:avLst/>
            </a:prstGeom>
            <a:noFill/>
          </p:spPr>
          <p:txBody>
            <a:bodyPr wrap="square" rtlCol="0">
              <a:spAutoFit/>
            </a:bodyPr>
            <a:lstStyle/>
            <a:p>
              <a:r>
                <a:rPr lang="cs-CZ" altLang="ko-KR" sz="1400" b="1" dirty="0" err="1">
                  <a:solidFill>
                    <a:schemeClr val="tx1">
                      <a:lumMod val="75000"/>
                      <a:lumOff val="25000"/>
                    </a:schemeClr>
                  </a:solidFill>
                  <a:cs typeface="Arial" pitchFamily="34" charset="0"/>
                </a:rPr>
                <a:t>Diagnostics</a:t>
              </a:r>
              <a:r>
                <a:rPr lang="cs-CZ" altLang="ko-KR" sz="1400" b="1" dirty="0">
                  <a:solidFill>
                    <a:schemeClr val="tx1">
                      <a:lumMod val="75000"/>
                      <a:lumOff val="25000"/>
                    </a:schemeClr>
                  </a:solidFill>
                  <a:cs typeface="Arial" pitchFamily="34" charset="0"/>
                </a:rPr>
                <a:t> </a:t>
              </a:r>
              <a:r>
                <a:rPr lang="cs-CZ" altLang="ko-KR" sz="1400" b="1" dirty="0" err="1">
                  <a:solidFill>
                    <a:schemeClr val="tx1">
                      <a:lumMod val="75000"/>
                      <a:lumOff val="25000"/>
                    </a:schemeClr>
                  </a:solidFill>
                  <a:cs typeface="Arial" pitchFamily="34" charset="0"/>
                </a:rPr>
                <a:t>maintenance</a:t>
              </a:r>
              <a:r>
                <a:rPr lang="cs-CZ" altLang="ko-KR" sz="1400" b="1" dirty="0">
                  <a:solidFill>
                    <a:schemeClr val="tx1">
                      <a:lumMod val="75000"/>
                      <a:lumOff val="25000"/>
                    </a:schemeClr>
                  </a:solidFill>
                  <a:cs typeface="Arial" pitchFamily="34" charset="0"/>
                </a:rPr>
                <a:t> management</a:t>
              </a:r>
              <a:endParaRPr lang="ko-KR" altLang="en-US" sz="1400" b="1" dirty="0">
                <a:solidFill>
                  <a:schemeClr val="tx1">
                    <a:lumMod val="75000"/>
                    <a:lumOff val="25000"/>
                  </a:schemeClr>
                </a:solidFill>
                <a:cs typeface="Arial" pitchFamily="34" charset="0"/>
              </a:endParaRPr>
            </a:p>
          </p:txBody>
        </p:sp>
      </p:grpSp>
      <p:grpSp>
        <p:nvGrpSpPr>
          <p:cNvPr id="11" name="Group 10"/>
          <p:cNvGrpSpPr/>
          <p:nvPr/>
        </p:nvGrpSpPr>
        <p:grpSpPr>
          <a:xfrm>
            <a:off x="61130" y="2854791"/>
            <a:ext cx="3017796" cy="2310405"/>
            <a:chOff x="624578" y="3364053"/>
            <a:chExt cx="2550379" cy="3069075"/>
          </a:xfrm>
        </p:grpSpPr>
        <p:sp>
          <p:nvSpPr>
            <p:cNvPr id="12" name="TextBox 11"/>
            <p:cNvSpPr txBox="1"/>
            <p:nvPr/>
          </p:nvSpPr>
          <p:spPr>
            <a:xfrm>
              <a:off x="848241" y="3612122"/>
              <a:ext cx="2059657" cy="2821006"/>
            </a:xfrm>
            <a:prstGeom prst="rect">
              <a:avLst/>
            </a:prstGeom>
            <a:noFill/>
          </p:spPr>
          <p:txBody>
            <a:bodyPr wrap="square" rtlCol="0">
              <a:spAutoFit/>
            </a:bodyPr>
            <a:lstStyle/>
            <a:p>
              <a:r>
                <a:rPr lang="en-US" altLang="ko-KR" sz="1200" dirty="0">
                  <a:solidFill>
                    <a:schemeClr val="bg1"/>
                  </a:solidFill>
                  <a:cs typeface="Arial" pitchFamily="34" charset="0"/>
                </a:rPr>
                <a:t>In the daybook you fill in the diagnostics subtracts to the machines or the subtracts are overtaken by the file from the automatic counters. </a:t>
              </a:r>
            </a:p>
            <a:p>
              <a:r>
                <a:rPr lang="en-US" altLang="ko-KR" sz="1200" dirty="0">
                  <a:solidFill>
                    <a:schemeClr val="bg1"/>
                  </a:solidFill>
                  <a:cs typeface="Arial" pitchFamily="34" charset="0"/>
                </a:rPr>
                <a:t>The evidence of machines movement</a:t>
              </a:r>
              <a:r>
                <a:rPr lang="cs-CZ" altLang="ko-KR" sz="1200" dirty="0">
                  <a:solidFill>
                    <a:schemeClr val="bg1"/>
                  </a:solidFill>
                  <a:cs typeface="Arial" pitchFamily="34" charset="0"/>
                </a:rPr>
                <a:t>s</a:t>
              </a:r>
              <a:r>
                <a:rPr lang="en-US" altLang="ko-KR" sz="1200" dirty="0">
                  <a:solidFill>
                    <a:schemeClr val="bg1"/>
                  </a:solidFill>
                  <a:cs typeface="Arial" pitchFamily="34" charset="0"/>
                </a:rPr>
                <a:t> – which tool was attached </a:t>
              </a:r>
              <a:r>
                <a:rPr lang="cs-CZ" altLang="ko-KR" sz="1200" dirty="0">
                  <a:solidFill>
                    <a:schemeClr val="bg1"/>
                  </a:solidFill>
                  <a:cs typeface="Arial" pitchFamily="34" charset="0"/>
                </a:rPr>
                <a:t>to </a:t>
              </a:r>
              <a:r>
                <a:rPr lang="en-US" altLang="ko-KR" sz="1200" dirty="0">
                  <a:solidFill>
                    <a:schemeClr val="bg1"/>
                  </a:solidFill>
                  <a:cs typeface="Arial" pitchFamily="34" charset="0"/>
                </a:rPr>
                <a:t>which machine (press) and how many lifts has it done, when was it put into the stock or repaired</a:t>
              </a:r>
              <a:r>
                <a:rPr lang="cs-CZ" altLang="ko-KR" sz="1200" dirty="0">
                  <a:solidFill>
                    <a:schemeClr val="bg1"/>
                  </a:solidFill>
                  <a:cs typeface="Arial" pitchFamily="34" charset="0"/>
                </a:rPr>
                <a:t>.</a:t>
              </a:r>
            </a:p>
          </p:txBody>
        </p:sp>
        <p:sp>
          <p:nvSpPr>
            <p:cNvPr id="13" name="TextBox 12"/>
            <p:cNvSpPr txBox="1"/>
            <p:nvPr/>
          </p:nvSpPr>
          <p:spPr>
            <a:xfrm>
              <a:off x="624578" y="3364053"/>
              <a:ext cx="2550379" cy="367957"/>
            </a:xfrm>
            <a:prstGeom prst="rect">
              <a:avLst/>
            </a:prstGeom>
            <a:noFill/>
          </p:spPr>
          <p:txBody>
            <a:bodyPr wrap="square" rtlCol="0">
              <a:spAutoFit/>
            </a:bodyPr>
            <a:lstStyle/>
            <a:p>
              <a:r>
                <a:rPr lang="cs-CZ" altLang="ko-KR" sz="1200" b="1" dirty="0" err="1">
                  <a:solidFill>
                    <a:schemeClr val="bg1"/>
                  </a:solidFill>
                  <a:cs typeface="Arial" pitchFamily="34" charset="0"/>
                </a:rPr>
                <a:t>Diagnostics</a:t>
              </a:r>
              <a:endParaRPr lang="ko-KR" altLang="en-US" sz="1200" b="1" dirty="0">
                <a:solidFill>
                  <a:schemeClr val="bg1"/>
                </a:solidFill>
                <a:cs typeface="Arial" pitchFamily="34" charset="0"/>
              </a:endParaRPr>
            </a:p>
          </p:txBody>
        </p:sp>
      </p:grpSp>
      <p:pic>
        <p:nvPicPr>
          <p:cNvPr id="23" name="Obrázek 22" descr="Obsah obrázku elektronika, monitor, displej, vsedě&#10;&#10;Popis byl vytvořen automaticky">
            <a:extLst>
              <a:ext uri="{FF2B5EF4-FFF2-40B4-BE49-F238E27FC236}">
                <a16:creationId xmlns:a16="http://schemas.microsoft.com/office/drawing/2014/main" id="{8572774E-00B3-47F8-8164-A914E7017FB3}"/>
              </a:ext>
            </a:extLst>
          </p:cNvPr>
          <p:cNvPicPr>
            <a:picLocks noChangeAspect="1"/>
          </p:cNvPicPr>
          <p:nvPr/>
        </p:nvPicPr>
        <p:blipFill rotWithShape="1">
          <a:blip r:embed="rId2">
            <a:extLst>
              <a:ext uri="{28A0092B-C50C-407E-A947-70E740481C1C}">
                <a14:useLocalDpi xmlns:a14="http://schemas.microsoft.com/office/drawing/2010/main"/>
              </a:ext>
            </a:extLst>
          </a:blip>
          <a:srcRect b="15992"/>
          <a:stretch/>
        </p:blipFill>
        <p:spPr>
          <a:xfrm>
            <a:off x="2096756" y="533303"/>
            <a:ext cx="7317020" cy="4610197"/>
          </a:xfrm>
          <a:prstGeom prst="rect">
            <a:avLst/>
          </a:prstGeom>
        </p:spPr>
      </p:pic>
      <p:pic>
        <p:nvPicPr>
          <p:cNvPr id="26" name="Obrázek 25">
            <a:extLst>
              <a:ext uri="{FF2B5EF4-FFF2-40B4-BE49-F238E27FC236}">
                <a16:creationId xmlns:a16="http://schemas.microsoft.com/office/drawing/2014/main" id="{73F5F478-9F2D-490A-8B73-D66CAD884EE7}"/>
              </a:ext>
            </a:extLst>
          </p:cNvPr>
          <p:cNvPicPr>
            <a:picLocks noChangeAspect="1"/>
          </p:cNvPicPr>
          <p:nvPr/>
        </p:nvPicPr>
        <p:blipFill>
          <a:blip r:embed="rId3" cstate="print">
            <a:alphaModFix amt="85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529204" y="4610167"/>
            <a:ext cx="967007" cy="204057"/>
          </a:xfrm>
          <a:prstGeom prst="rect">
            <a:avLst/>
          </a:prstGeom>
        </p:spPr>
      </p:pic>
      <p:sp>
        <p:nvSpPr>
          <p:cNvPr id="17" name="Teardrop 1">
            <a:extLst>
              <a:ext uri="{FF2B5EF4-FFF2-40B4-BE49-F238E27FC236}">
                <a16:creationId xmlns:a16="http://schemas.microsoft.com/office/drawing/2014/main" id="{3451FAE1-5FA3-4E3B-B11A-CC4E00D0CF15}"/>
              </a:ext>
            </a:extLst>
          </p:cNvPr>
          <p:cNvSpPr/>
          <p:nvPr/>
        </p:nvSpPr>
        <p:spPr>
          <a:xfrm rot="18805991">
            <a:off x="-6128" y="3378208"/>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pic>
        <p:nvPicPr>
          <p:cNvPr id="3" name="Obrázek 2">
            <a:extLst>
              <a:ext uri="{FF2B5EF4-FFF2-40B4-BE49-F238E27FC236}">
                <a16:creationId xmlns:a16="http://schemas.microsoft.com/office/drawing/2014/main" id="{AC24B951-A10F-402B-BA38-0B0D3E987010}"/>
              </a:ext>
            </a:extLst>
          </p:cNvPr>
          <p:cNvPicPr>
            <a:picLocks noChangeAspect="1"/>
          </p:cNvPicPr>
          <p:nvPr/>
        </p:nvPicPr>
        <p:blipFill>
          <a:blip r:embed="rId4"/>
          <a:srcRect/>
          <a:stretch/>
        </p:blipFill>
        <p:spPr>
          <a:xfrm>
            <a:off x="3393340" y="1014551"/>
            <a:ext cx="4751363" cy="3322307"/>
          </a:xfrm>
          <a:prstGeom prst="rect">
            <a:avLst/>
          </a:prstGeom>
        </p:spPr>
      </p:pic>
    </p:spTree>
    <p:extLst>
      <p:ext uri="{BB962C8B-B14F-4D97-AF65-F5344CB8AC3E}">
        <p14:creationId xmlns:p14="http://schemas.microsoft.com/office/powerpoint/2010/main" val="204399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15616" y="63844"/>
            <a:ext cx="9144000" cy="576064"/>
          </a:xfrm>
        </p:spPr>
        <p:txBody>
          <a:bodyPr/>
          <a:lstStyle/>
          <a:p>
            <a:r>
              <a:rPr lang="cs-CZ" altLang="ko-KR" cap="all" dirty="0"/>
              <a:t>STOCK</a:t>
            </a:r>
            <a:endParaRPr lang="ko-KR" altLang="en-US" cap="all" dirty="0"/>
          </a:p>
        </p:txBody>
      </p:sp>
      <p:grpSp>
        <p:nvGrpSpPr>
          <p:cNvPr id="5" name="Group 4"/>
          <p:cNvGrpSpPr/>
          <p:nvPr/>
        </p:nvGrpSpPr>
        <p:grpSpPr>
          <a:xfrm>
            <a:off x="15001" y="511877"/>
            <a:ext cx="2703949" cy="2017765"/>
            <a:chOff x="381271" y="919148"/>
            <a:chExt cx="2891683" cy="2744268"/>
          </a:xfrm>
        </p:grpSpPr>
        <p:sp>
          <p:nvSpPr>
            <p:cNvPr id="6" name="TextBox 5"/>
            <p:cNvSpPr txBox="1"/>
            <p:nvPr/>
          </p:nvSpPr>
          <p:spPr>
            <a:xfrm>
              <a:off x="422551" y="1277439"/>
              <a:ext cx="2850403" cy="238597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The maintenance stock is usually administered within central stock control. Then, in </a:t>
              </a:r>
              <a:r>
                <a:rPr lang="en-US" altLang="ko-KR" sz="1200" dirty="0" err="1">
                  <a:solidFill>
                    <a:schemeClr val="tx1">
                      <a:lumMod val="75000"/>
                      <a:lumOff val="25000"/>
                    </a:schemeClr>
                  </a:solidFill>
                  <a:cs typeface="Arial" pitchFamily="34" charset="0"/>
                </a:rPr>
                <a:t>Profylax</a:t>
              </a:r>
              <a:r>
                <a:rPr lang="en-US" altLang="ko-KR" sz="1200" dirty="0">
                  <a:solidFill>
                    <a:schemeClr val="tx1">
                      <a:lumMod val="75000"/>
                      <a:lumOff val="25000"/>
                    </a:schemeClr>
                  </a:solidFill>
                  <a:cs typeface="Arial" pitchFamily="34" charset="0"/>
                </a:rPr>
                <a:t> you simply keep a code list of selected items and we will just connect </a:t>
              </a:r>
              <a:r>
                <a:rPr lang="en-US" altLang="ko-KR" sz="1200" dirty="0" err="1">
                  <a:solidFill>
                    <a:schemeClr val="tx1">
                      <a:lumMod val="75000"/>
                      <a:lumOff val="25000"/>
                    </a:schemeClr>
                  </a:solidFill>
                  <a:cs typeface="Arial" pitchFamily="34" charset="0"/>
                </a:rPr>
                <a:t>Profylax</a:t>
              </a:r>
              <a:r>
                <a:rPr lang="en-US" altLang="ko-KR" sz="1200" dirty="0">
                  <a:solidFill>
                    <a:schemeClr val="tx1">
                      <a:lumMod val="75000"/>
                      <a:lumOff val="25000"/>
                    </a:schemeClr>
                  </a:solidFill>
                  <a:cs typeface="Arial" pitchFamily="34" charset="0"/>
                </a:rPr>
                <a:t> to your stock. If you wish to control maintenance stock directly in </a:t>
              </a:r>
              <a:r>
                <a:rPr lang="en-US" altLang="ko-KR" sz="1200" dirty="0" err="1">
                  <a:solidFill>
                    <a:schemeClr val="tx1">
                      <a:lumMod val="75000"/>
                      <a:lumOff val="25000"/>
                    </a:schemeClr>
                  </a:solidFill>
                  <a:cs typeface="Arial" pitchFamily="34" charset="0"/>
                </a:rPr>
                <a:t>Profylax</a:t>
              </a:r>
              <a:r>
                <a:rPr lang="en-US" altLang="ko-KR" sz="1200" dirty="0">
                  <a:solidFill>
                    <a:schemeClr val="tx1">
                      <a:lumMod val="75000"/>
                      <a:lumOff val="25000"/>
                    </a:schemeClr>
                  </a:solidFill>
                  <a:cs typeface="Arial" pitchFamily="34" charset="0"/>
                </a:rPr>
                <a:t>, we have separately licensed module </a:t>
              </a:r>
              <a:r>
                <a:rPr lang="cs-CZ" altLang="ko-KR" sz="1200" dirty="0">
                  <a:solidFill>
                    <a:schemeClr val="tx1">
                      <a:lumMod val="75000"/>
                      <a:lumOff val="25000"/>
                    </a:schemeClr>
                  </a:solidFill>
                  <a:cs typeface="Arial" pitchFamily="34" charset="0"/>
                </a:rPr>
                <a:t>STOCK</a:t>
              </a:r>
              <a:r>
                <a:rPr lang="en-US" altLang="ko-KR" sz="1200" dirty="0">
                  <a:solidFill>
                    <a:schemeClr val="tx1">
                      <a:lumMod val="75000"/>
                      <a:lumOff val="25000"/>
                    </a:schemeClr>
                  </a:solidFill>
                  <a:cs typeface="Arial" pitchFamily="34" charset="0"/>
                </a:rPr>
                <a:t> for you</a:t>
              </a:r>
              <a:r>
                <a:rPr lang="cs-CZ" altLang="ko-KR" sz="1200" dirty="0">
                  <a:solidFill>
                    <a:schemeClr val="tx1">
                      <a:lumMod val="75000"/>
                      <a:lumOff val="25000"/>
                    </a:schemeClr>
                  </a:solidFill>
                  <a:cs typeface="Arial" pitchFamily="34" charset="0"/>
                </a:rPr>
                <a:t>.</a:t>
              </a:r>
            </a:p>
          </p:txBody>
        </p:sp>
        <p:sp>
          <p:nvSpPr>
            <p:cNvPr id="7" name="TextBox 6"/>
            <p:cNvSpPr txBox="1"/>
            <p:nvPr/>
          </p:nvSpPr>
          <p:spPr>
            <a:xfrm>
              <a:off x="381271" y="919148"/>
              <a:ext cx="2517609" cy="418593"/>
            </a:xfrm>
            <a:prstGeom prst="rect">
              <a:avLst/>
            </a:prstGeom>
            <a:noFill/>
          </p:spPr>
          <p:txBody>
            <a:bodyPr wrap="square" rtlCol="0">
              <a:spAutoFit/>
            </a:bodyPr>
            <a:lstStyle/>
            <a:p>
              <a:r>
                <a:rPr lang="cs-CZ" altLang="ko-KR" sz="1400" b="1" dirty="0">
                  <a:solidFill>
                    <a:schemeClr val="tx1">
                      <a:lumMod val="75000"/>
                      <a:lumOff val="25000"/>
                    </a:schemeClr>
                  </a:solidFill>
                  <a:cs typeface="Arial" pitchFamily="34" charset="0"/>
                </a:rPr>
                <a:t>STOCK</a:t>
              </a:r>
              <a:endParaRPr lang="ko-KR" altLang="en-US" sz="1400" b="1" dirty="0">
                <a:solidFill>
                  <a:schemeClr val="tx1">
                    <a:lumMod val="75000"/>
                    <a:lumOff val="25000"/>
                  </a:schemeClr>
                </a:solidFill>
                <a:cs typeface="Arial" pitchFamily="34" charset="0"/>
              </a:endParaRPr>
            </a:p>
          </p:txBody>
        </p:sp>
      </p:grpSp>
      <p:grpSp>
        <p:nvGrpSpPr>
          <p:cNvPr id="11" name="Group 10"/>
          <p:cNvGrpSpPr/>
          <p:nvPr/>
        </p:nvGrpSpPr>
        <p:grpSpPr>
          <a:xfrm>
            <a:off x="227091" y="3291830"/>
            <a:ext cx="2681109" cy="1683420"/>
            <a:chOff x="733591" y="3362213"/>
            <a:chExt cx="2866074" cy="1683420"/>
          </a:xfrm>
        </p:grpSpPr>
        <p:sp>
          <p:nvSpPr>
            <p:cNvPr id="12" name="TextBox 11"/>
            <p:cNvSpPr txBox="1"/>
            <p:nvPr/>
          </p:nvSpPr>
          <p:spPr>
            <a:xfrm>
              <a:off x="733591" y="3660638"/>
              <a:ext cx="2760912" cy="1384995"/>
            </a:xfrm>
            <a:prstGeom prst="rect">
              <a:avLst/>
            </a:prstGeom>
            <a:noFill/>
          </p:spPr>
          <p:txBody>
            <a:bodyPr wrap="square" rtlCol="0">
              <a:spAutoFit/>
            </a:bodyPr>
            <a:lstStyle/>
            <a:p>
              <a:r>
                <a:rPr lang="en-US" altLang="ko-KR" sz="1200" dirty="0">
                  <a:solidFill>
                    <a:schemeClr val="bg1"/>
                  </a:solidFill>
                  <a:cs typeface="Arial" pitchFamily="34" charset="0"/>
                </a:rPr>
                <a:t>records of more local stocks, issue receipt, release and transfer notes. When entering performed maintenance, a release note of consumed material assigned to maintenance is automatically created.</a:t>
              </a:r>
              <a:endParaRPr lang="pl-PL" altLang="ko-KR" sz="1200" dirty="0">
                <a:solidFill>
                  <a:schemeClr val="bg1"/>
                </a:solidFill>
                <a:cs typeface="Arial" pitchFamily="34" charset="0"/>
              </a:endParaRPr>
            </a:p>
          </p:txBody>
        </p:sp>
        <p:sp>
          <p:nvSpPr>
            <p:cNvPr id="13" name="TextBox 12"/>
            <p:cNvSpPr txBox="1"/>
            <p:nvPr/>
          </p:nvSpPr>
          <p:spPr>
            <a:xfrm>
              <a:off x="1049286" y="3362213"/>
              <a:ext cx="2550379" cy="276999"/>
            </a:xfrm>
            <a:prstGeom prst="rect">
              <a:avLst/>
            </a:prstGeom>
            <a:noFill/>
          </p:spPr>
          <p:txBody>
            <a:bodyPr wrap="square" rtlCol="0">
              <a:spAutoFit/>
            </a:bodyPr>
            <a:lstStyle/>
            <a:p>
              <a:r>
                <a:rPr lang="en-US" altLang="ko-KR" sz="1200" b="1" dirty="0">
                  <a:solidFill>
                    <a:schemeClr val="bg1"/>
                  </a:solidFill>
                  <a:cs typeface="Arial" pitchFamily="34" charset="0"/>
                </a:rPr>
                <a:t>What can this module do?</a:t>
              </a:r>
              <a:endParaRPr lang="ko-KR" altLang="en-US" sz="1200" b="1" dirty="0">
                <a:solidFill>
                  <a:schemeClr val="bg1"/>
                </a:solidFill>
                <a:cs typeface="Arial" pitchFamily="34" charset="0"/>
              </a:endParaRPr>
            </a:p>
          </p:txBody>
        </p:sp>
      </p:grpSp>
      <p:pic>
        <p:nvPicPr>
          <p:cNvPr id="23" name="Obrázek 22" descr="Obsah obrázku elektronika, monitor, displej, vsedě&#10;&#10;Popis byl vytvořen automaticky">
            <a:extLst>
              <a:ext uri="{FF2B5EF4-FFF2-40B4-BE49-F238E27FC236}">
                <a16:creationId xmlns:a16="http://schemas.microsoft.com/office/drawing/2014/main" id="{8572774E-00B3-47F8-8164-A914E7017FB3}"/>
              </a:ext>
            </a:extLst>
          </p:cNvPr>
          <p:cNvPicPr>
            <a:picLocks noChangeAspect="1"/>
          </p:cNvPicPr>
          <p:nvPr/>
        </p:nvPicPr>
        <p:blipFill rotWithShape="1">
          <a:blip r:embed="rId2">
            <a:extLst>
              <a:ext uri="{28A0092B-C50C-407E-A947-70E740481C1C}">
                <a14:useLocalDpi xmlns:a14="http://schemas.microsoft.com/office/drawing/2010/main"/>
              </a:ext>
            </a:extLst>
          </a:blip>
          <a:srcRect b="15992"/>
          <a:stretch/>
        </p:blipFill>
        <p:spPr>
          <a:xfrm>
            <a:off x="2096756" y="533303"/>
            <a:ext cx="7317020" cy="4610197"/>
          </a:xfrm>
          <a:prstGeom prst="rect">
            <a:avLst/>
          </a:prstGeom>
        </p:spPr>
      </p:pic>
      <p:pic>
        <p:nvPicPr>
          <p:cNvPr id="26" name="Obrázek 25">
            <a:extLst>
              <a:ext uri="{FF2B5EF4-FFF2-40B4-BE49-F238E27FC236}">
                <a16:creationId xmlns:a16="http://schemas.microsoft.com/office/drawing/2014/main" id="{73F5F478-9F2D-490A-8B73-D66CAD884EE7}"/>
              </a:ext>
            </a:extLst>
          </p:cNvPr>
          <p:cNvPicPr>
            <a:picLocks noChangeAspect="1"/>
          </p:cNvPicPr>
          <p:nvPr/>
        </p:nvPicPr>
        <p:blipFill>
          <a:blip r:embed="rId3" cstate="print">
            <a:alphaModFix amt="85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529204" y="4610167"/>
            <a:ext cx="967007" cy="204057"/>
          </a:xfrm>
          <a:prstGeom prst="rect">
            <a:avLst/>
          </a:prstGeom>
        </p:spPr>
      </p:pic>
      <p:sp>
        <p:nvSpPr>
          <p:cNvPr id="15" name="Rounded Rectangle 51">
            <a:extLst>
              <a:ext uri="{FF2B5EF4-FFF2-40B4-BE49-F238E27FC236}">
                <a16:creationId xmlns:a16="http://schemas.microsoft.com/office/drawing/2014/main" id="{3C204361-8718-4FC5-A60E-92FB87FD7126}"/>
              </a:ext>
            </a:extLst>
          </p:cNvPr>
          <p:cNvSpPr/>
          <p:nvPr/>
        </p:nvSpPr>
        <p:spPr>
          <a:xfrm rot="16200000" flipH="1">
            <a:off x="156919" y="2946273"/>
            <a:ext cx="495583" cy="464969"/>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pic>
        <p:nvPicPr>
          <p:cNvPr id="16" name="Picture 14">
            <a:extLst>
              <a:ext uri="{FF2B5EF4-FFF2-40B4-BE49-F238E27FC236}">
                <a16:creationId xmlns:a16="http://schemas.microsoft.com/office/drawing/2014/main" id="{3282009F-7949-4C87-A952-1AAA3AEF5FF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96997" y="970566"/>
            <a:ext cx="4464620" cy="3404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5">
            <a:extLst>
              <a:ext uri="{FF2B5EF4-FFF2-40B4-BE49-F238E27FC236}">
                <a16:creationId xmlns:a16="http://schemas.microsoft.com/office/drawing/2014/main" id="{D8F5B66A-1C92-4A78-99DD-C94DC84877A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96997" y="990613"/>
            <a:ext cx="4464620" cy="340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a:extLst>
              <a:ext uri="{FF2B5EF4-FFF2-40B4-BE49-F238E27FC236}">
                <a16:creationId xmlns:a16="http://schemas.microsoft.com/office/drawing/2014/main" id="{64AFFB77-5791-4A2B-821D-50CA5F49562B}"/>
              </a:ext>
            </a:extLst>
          </p:cNvPr>
          <p:cNvPicPr>
            <a:picLocks noChangeAspect="1" noChangeArrowheads="1"/>
          </p:cNvPicPr>
          <p:nvPr/>
        </p:nvPicPr>
        <p:blipFill>
          <a:blip r:embed="rId6"/>
          <a:srcRect/>
          <a:stretch/>
        </p:blipFill>
        <p:spPr bwMode="auto">
          <a:xfrm>
            <a:off x="3581546" y="969187"/>
            <a:ext cx="4495521" cy="340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19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xit" presetSubtype="21" fill="hold" nodeType="clickEffect">
                                  <p:stCondLst>
                                    <p:cond delay="0"/>
                                  </p:stCondLst>
                                  <p:childTnLst>
                                    <p:animEffect transition="out" filter="barn(inVertical)">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descr="Obsah obrázku osoba, země, exteriér, muž&#10;&#10;Popis byl vytvořen automaticky">
            <a:extLst>
              <a:ext uri="{FF2B5EF4-FFF2-40B4-BE49-F238E27FC236}">
                <a16:creationId xmlns:a16="http://schemas.microsoft.com/office/drawing/2014/main" id="{B19D054E-EB46-43C4-8B82-65FA7DD91B4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3203848" y="1347614"/>
            <a:ext cx="2704006" cy="2664296"/>
          </a:xfrm>
          <a:prstGeom prst="ellipse">
            <a:avLst/>
          </a:prstGeom>
          <a:ln>
            <a:noFill/>
          </a:ln>
          <a:effectLst>
            <a:softEdge rad="112500"/>
          </a:effectLst>
        </p:spPr>
      </p:pic>
      <p:sp>
        <p:nvSpPr>
          <p:cNvPr id="3" name="Text Placeholder 1">
            <a:extLst>
              <a:ext uri="{FF2B5EF4-FFF2-40B4-BE49-F238E27FC236}">
                <a16:creationId xmlns:a16="http://schemas.microsoft.com/office/drawing/2014/main" id="{C517C34B-5184-42F1-91B5-4168E2B47163}"/>
              </a:ext>
            </a:extLst>
          </p:cNvPr>
          <p:cNvSpPr>
            <a:spLocks noGrp="1"/>
          </p:cNvSpPr>
          <p:nvPr>
            <p:ph type="body" sz="quarter" idx="10"/>
          </p:nvPr>
        </p:nvSpPr>
        <p:spPr>
          <a:xfrm>
            <a:off x="1403648" y="267494"/>
            <a:ext cx="6480719" cy="473576"/>
          </a:xfrm>
        </p:spPr>
        <p:txBody>
          <a:bodyPr/>
          <a:lstStyle/>
          <a:p>
            <a:r>
              <a:rPr lang="en-US" altLang="ko-KR" sz="2800" cap="all" dirty="0">
                <a:solidFill>
                  <a:schemeClr val="bg1"/>
                </a:solidFill>
              </a:rPr>
              <a:t>Are you afraid of deadlines?</a:t>
            </a:r>
            <a:endParaRPr lang="ko-KR" altLang="en-US" sz="2800" cap="all" dirty="0">
              <a:solidFill>
                <a:schemeClr val="bg1"/>
              </a:solidFill>
            </a:endParaRPr>
          </a:p>
        </p:txBody>
      </p:sp>
    </p:spTree>
    <p:extLst>
      <p:ext uri="{BB962C8B-B14F-4D97-AF65-F5344CB8AC3E}">
        <p14:creationId xmlns:p14="http://schemas.microsoft.com/office/powerpoint/2010/main" val="323940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15616" y="63844"/>
            <a:ext cx="9144000" cy="576064"/>
          </a:xfrm>
        </p:spPr>
        <p:txBody>
          <a:bodyPr/>
          <a:lstStyle/>
          <a:p>
            <a:r>
              <a:rPr lang="cs-CZ" altLang="ko-KR" cap="all" dirty="0"/>
              <a:t>ORDERS</a:t>
            </a:r>
            <a:endParaRPr lang="ko-KR" altLang="en-US" cap="all" dirty="0"/>
          </a:p>
        </p:txBody>
      </p:sp>
      <p:grpSp>
        <p:nvGrpSpPr>
          <p:cNvPr id="5" name="Group 4"/>
          <p:cNvGrpSpPr/>
          <p:nvPr/>
        </p:nvGrpSpPr>
        <p:grpSpPr>
          <a:xfrm>
            <a:off x="159691" y="887699"/>
            <a:ext cx="2270244" cy="1094436"/>
            <a:chOff x="381271" y="919148"/>
            <a:chExt cx="2891683" cy="1488491"/>
          </a:xfrm>
        </p:grpSpPr>
        <p:sp>
          <p:nvSpPr>
            <p:cNvPr id="6" name="TextBox 5"/>
            <p:cNvSpPr txBox="1"/>
            <p:nvPr/>
          </p:nvSpPr>
          <p:spPr>
            <a:xfrm>
              <a:off x="422551" y="1277439"/>
              <a:ext cx="2850403" cy="113020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To make an order spare parts directly in </a:t>
              </a:r>
              <a:r>
                <a:rPr lang="en-US" altLang="ko-KR" sz="1200" dirty="0" err="1">
                  <a:solidFill>
                    <a:schemeClr val="tx1">
                      <a:lumMod val="75000"/>
                      <a:lumOff val="25000"/>
                    </a:schemeClr>
                  </a:solidFill>
                  <a:cs typeface="Arial" pitchFamily="34" charset="0"/>
                </a:rPr>
                <a:t>Profylax</a:t>
              </a:r>
              <a:r>
                <a:rPr lang="en-US" altLang="ko-KR" sz="1200" dirty="0">
                  <a:solidFill>
                    <a:schemeClr val="tx1">
                      <a:lumMod val="75000"/>
                      <a:lumOff val="25000"/>
                    </a:schemeClr>
                  </a:solidFill>
                  <a:cs typeface="Arial" pitchFamily="34" charset="0"/>
                </a:rPr>
                <a:t>, we have a separately licensed module ORDERS. </a:t>
              </a:r>
              <a:endParaRPr lang="cs-CZ" altLang="ko-KR" sz="1200" dirty="0">
                <a:solidFill>
                  <a:schemeClr val="tx1">
                    <a:lumMod val="75000"/>
                    <a:lumOff val="25000"/>
                  </a:schemeClr>
                </a:solidFill>
                <a:cs typeface="Arial" pitchFamily="34" charset="0"/>
              </a:endParaRPr>
            </a:p>
          </p:txBody>
        </p:sp>
        <p:sp>
          <p:nvSpPr>
            <p:cNvPr id="7" name="TextBox 6"/>
            <p:cNvSpPr txBox="1"/>
            <p:nvPr/>
          </p:nvSpPr>
          <p:spPr>
            <a:xfrm>
              <a:off x="381271" y="919148"/>
              <a:ext cx="2517609" cy="418593"/>
            </a:xfrm>
            <a:prstGeom prst="rect">
              <a:avLst/>
            </a:prstGeom>
            <a:noFill/>
          </p:spPr>
          <p:txBody>
            <a:bodyPr wrap="square" rtlCol="0">
              <a:spAutoFit/>
            </a:bodyPr>
            <a:lstStyle/>
            <a:p>
              <a:r>
                <a:rPr lang="cs-CZ" altLang="ko-KR" sz="1400" b="1" dirty="0" err="1">
                  <a:solidFill>
                    <a:schemeClr val="tx1">
                      <a:lumMod val="75000"/>
                      <a:lumOff val="25000"/>
                    </a:schemeClr>
                  </a:solidFill>
                  <a:cs typeface="Arial" pitchFamily="34" charset="0"/>
                </a:rPr>
                <a:t>Orders</a:t>
              </a:r>
              <a:endParaRPr lang="ko-KR" altLang="en-US" sz="1400" b="1" dirty="0">
                <a:solidFill>
                  <a:schemeClr val="tx1">
                    <a:lumMod val="75000"/>
                    <a:lumOff val="25000"/>
                  </a:schemeClr>
                </a:solidFill>
                <a:cs typeface="Arial" pitchFamily="34" charset="0"/>
              </a:endParaRPr>
            </a:p>
          </p:txBody>
        </p:sp>
      </p:grpSp>
      <p:grpSp>
        <p:nvGrpSpPr>
          <p:cNvPr id="11" name="Group 10"/>
          <p:cNvGrpSpPr/>
          <p:nvPr/>
        </p:nvGrpSpPr>
        <p:grpSpPr>
          <a:xfrm>
            <a:off x="270121" y="3178757"/>
            <a:ext cx="2699490" cy="1183996"/>
            <a:chOff x="779589" y="3362213"/>
            <a:chExt cx="2885723" cy="1183996"/>
          </a:xfrm>
        </p:grpSpPr>
        <p:sp>
          <p:nvSpPr>
            <p:cNvPr id="12" name="TextBox 11"/>
            <p:cNvSpPr txBox="1"/>
            <p:nvPr/>
          </p:nvSpPr>
          <p:spPr>
            <a:xfrm>
              <a:off x="779589" y="3899878"/>
              <a:ext cx="2760912" cy="646331"/>
            </a:xfrm>
            <a:prstGeom prst="rect">
              <a:avLst/>
            </a:prstGeom>
            <a:noFill/>
          </p:spPr>
          <p:txBody>
            <a:bodyPr wrap="square" rtlCol="0">
              <a:spAutoFit/>
            </a:bodyPr>
            <a:lstStyle/>
            <a:p>
              <a:r>
                <a:rPr lang="en-US" altLang="ko-KR" sz="1200" dirty="0">
                  <a:solidFill>
                    <a:schemeClr val="bg1"/>
                  </a:solidFill>
                  <a:cs typeface="Arial" pitchFamily="34" charset="0"/>
                </a:rPr>
                <a:t>It allows you to define electronic order approvals and order directly from PROFYLAX</a:t>
              </a:r>
              <a:endParaRPr lang="pl-PL" altLang="ko-KR" sz="1200" dirty="0">
                <a:solidFill>
                  <a:schemeClr val="bg1"/>
                </a:solidFill>
                <a:cs typeface="Arial" pitchFamily="34" charset="0"/>
              </a:endParaRPr>
            </a:p>
          </p:txBody>
        </p:sp>
        <p:sp>
          <p:nvSpPr>
            <p:cNvPr id="13" name="TextBox 12"/>
            <p:cNvSpPr txBox="1"/>
            <p:nvPr/>
          </p:nvSpPr>
          <p:spPr>
            <a:xfrm>
              <a:off x="1114933" y="3362213"/>
              <a:ext cx="2550379" cy="461665"/>
            </a:xfrm>
            <a:prstGeom prst="rect">
              <a:avLst/>
            </a:prstGeom>
            <a:noFill/>
          </p:spPr>
          <p:txBody>
            <a:bodyPr wrap="square" rtlCol="0">
              <a:spAutoFit/>
            </a:bodyPr>
            <a:lstStyle/>
            <a:p>
              <a:r>
                <a:rPr lang="cs-CZ" altLang="ko-KR" sz="1200" b="1" dirty="0" err="1">
                  <a:solidFill>
                    <a:schemeClr val="bg1"/>
                  </a:solidFill>
                  <a:cs typeface="Arial" pitchFamily="34" charset="0"/>
                </a:rPr>
                <a:t>Orders</a:t>
              </a:r>
              <a:r>
                <a:rPr lang="cs-CZ" altLang="ko-KR" sz="1200" b="1" dirty="0">
                  <a:solidFill>
                    <a:schemeClr val="bg1"/>
                  </a:solidFill>
                  <a:cs typeface="Arial" pitchFamily="34" charset="0"/>
                </a:rPr>
                <a:t> </a:t>
              </a:r>
              <a:r>
                <a:rPr lang="cs-CZ" altLang="ko-KR" sz="1200" b="1" dirty="0" err="1">
                  <a:solidFill>
                    <a:schemeClr val="bg1"/>
                  </a:solidFill>
                  <a:cs typeface="Arial" pitchFamily="34" charset="0"/>
                </a:rPr>
                <a:t>directly</a:t>
              </a:r>
              <a:r>
                <a:rPr lang="cs-CZ" altLang="ko-KR" sz="1200" b="1" dirty="0">
                  <a:solidFill>
                    <a:schemeClr val="bg1"/>
                  </a:solidFill>
                  <a:cs typeface="Arial" pitchFamily="34" charset="0"/>
                </a:rPr>
                <a:t> </a:t>
              </a:r>
              <a:r>
                <a:rPr lang="cs-CZ" altLang="ko-KR" sz="1200" b="1" dirty="0" err="1">
                  <a:solidFill>
                    <a:schemeClr val="bg1"/>
                  </a:solidFill>
                  <a:cs typeface="Arial" pitchFamily="34" charset="0"/>
                </a:rPr>
                <a:t>from</a:t>
              </a:r>
              <a:r>
                <a:rPr lang="cs-CZ" altLang="ko-KR" sz="1200" b="1" dirty="0">
                  <a:solidFill>
                    <a:schemeClr val="bg1"/>
                  </a:solidFill>
                  <a:cs typeface="Arial" pitchFamily="34" charset="0"/>
                </a:rPr>
                <a:t> PROFYLAX</a:t>
              </a:r>
              <a:endParaRPr lang="ko-KR" altLang="en-US" sz="1200" b="1" dirty="0">
                <a:solidFill>
                  <a:schemeClr val="bg1"/>
                </a:solidFill>
                <a:cs typeface="Arial" pitchFamily="34" charset="0"/>
              </a:endParaRPr>
            </a:p>
          </p:txBody>
        </p:sp>
      </p:grpSp>
      <p:pic>
        <p:nvPicPr>
          <p:cNvPr id="23" name="Obrázek 22" descr="Obsah obrázku elektronika, monitor, displej, vsedě&#10;&#10;Popis byl vytvořen automaticky">
            <a:extLst>
              <a:ext uri="{FF2B5EF4-FFF2-40B4-BE49-F238E27FC236}">
                <a16:creationId xmlns:a16="http://schemas.microsoft.com/office/drawing/2014/main" id="{8572774E-00B3-47F8-8164-A914E7017FB3}"/>
              </a:ext>
            </a:extLst>
          </p:cNvPr>
          <p:cNvPicPr>
            <a:picLocks noChangeAspect="1"/>
          </p:cNvPicPr>
          <p:nvPr/>
        </p:nvPicPr>
        <p:blipFill rotWithShape="1">
          <a:blip r:embed="rId2">
            <a:extLst>
              <a:ext uri="{28A0092B-C50C-407E-A947-70E740481C1C}">
                <a14:useLocalDpi xmlns:a14="http://schemas.microsoft.com/office/drawing/2010/main"/>
              </a:ext>
            </a:extLst>
          </a:blip>
          <a:srcRect b="15992"/>
          <a:stretch/>
        </p:blipFill>
        <p:spPr>
          <a:xfrm>
            <a:off x="2096756" y="533303"/>
            <a:ext cx="7317020" cy="4610197"/>
          </a:xfrm>
          <a:prstGeom prst="rect">
            <a:avLst/>
          </a:prstGeom>
        </p:spPr>
      </p:pic>
      <p:pic>
        <p:nvPicPr>
          <p:cNvPr id="26" name="Obrázek 25">
            <a:extLst>
              <a:ext uri="{FF2B5EF4-FFF2-40B4-BE49-F238E27FC236}">
                <a16:creationId xmlns:a16="http://schemas.microsoft.com/office/drawing/2014/main" id="{73F5F478-9F2D-490A-8B73-D66CAD884EE7}"/>
              </a:ext>
            </a:extLst>
          </p:cNvPr>
          <p:cNvPicPr>
            <a:picLocks noChangeAspect="1"/>
          </p:cNvPicPr>
          <p:nvPr/>
        </p:nvPicPr>
        <p:blipFill>
          <a:blip r:embed="rId3" cstate="print">
            <a:alphaModFix amt="85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529204" y="4610167"/>
            <a:ext cx="967007" cy="204057"/>
          </a:xfrm>
          <a:prstGeom prst="rect">
            <a:avLst/>
          </a:prstGeom>
        </p:spPr>
      </p:pic>
      <p:sp>
        <p:nvSpPr>
          <p:cNvPr id="15" name="Rounded Rectangle 51">
            <a:extLst>
              <a:ext uri="{FF2B5EF4-FFF2-40B4-BE49-F238E27FC236}">
                <a16:creationId xmlns:a16="http://schemas.microsoft.com/office/drawing/2014/main" id="{3C204361-8718-4FC5-A60E-92FB87FD7126}"/>
              </a:ext>
            </a:extLst>
          </p:cNvPr>
          <p:cNvSpPr/>
          <p:nvPr/>
        </p:nvSpPr>
        <p:spPr>
          <a:xfrm rot="16200000" flipH="1">
            <a:off x="156919" y="2946273"/>
            <a:ext cx="495583" cy="464969"/>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pic>
        <p:nvPicPr>
          <p:cNvPr id="19" name="Picture 18">
            <a:extLst>
              <a:ext uri="{FF2B5EF4-FFF2-40B4-BE49-F238E27FC236}">
                <a16:creationId xmlns:a16="http://schemas.microsoft.com/office/drawing/2014/main" id="{761C1E13-77B1-4179-850B-371F4FA01930}"/>
              </a:ext>
            </a:extLst>
          </p:cNvPr>
          <p:cNvPicPr>
            <a:picLocks noChangeAspect="1" noChangeArrowheads="1"/>
          </p:cNvPicPr>
          <p:nvPr/>
        </p:nvPicPr>
        <p:blipFill>
          <a:blip r:embed="rId4"/>
          <a:srcRect/>
          <a:stretch/>
        </p:blipFill>
        <p:spPr bwMode="auto">
          <a:xfrm>
            <a:off x="3264452" y="984706"/>
            <a:ext cx="5002622" cy="337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13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15616" y="63844"/>
            <a:ext cx="9144000" cy="576064"/>
          </a:xfrm>
        </p:spPr>
        <p:txBody>
          <a:bodyPr/>
          <a:lstStyle/>
          <a:p>
            <a:r>
              <a:rPr lang="cs-CZ" altLang="ko-KR" cap="all" dirty="0"/>
              <a:t>PRINTS / </a:t>
            </a:r>
            <a:r>
              <a:rPr lang="cs-CZ" altLang="ko-KR" cap="all" dirty="0" err="1"/>
              <a:t>graPHS</a:t>
            </a:r>
            <a:endParaRPr lang="ko-KR" altLang="en-US" cap="all" dirty="0"/>
          </a:p>
        </p:txBody>
      </p:sp>
      <p:grpSp>
        <p:nvGrpSpPr>
          <p:cNvPr id="5" name="Group 4"/>
          <p:cNvGrpSpPr/>
          <p:nvPr/>
        </p:nvGrpSpPr>
        <p:grpSpPr>
          <a:xfrm>
            <a:off x="215330" y="552884"/>
            <a:ext cx="2270244" cy="2017765"/>
            <a:chOff x="381271" y="919148"/>
            <a:chExt cx="2891683" cy="2744268"/>
          </a:xfrm>
        </p:grpSpPr>
        <p:sp>
          <p:nvSpPr>
            <p:cNvPr id="6" name="TextBox 5"/>
            <p:cNvSpPr txBox="1"/>
            <p:nvPr/>
          </p:nvSpPr>
          <p:spPr>
            <a:xfrm>
              <a:off x="422551" y="1277439"/>
              <a:ext cx="2850403" cy="238597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PROFYLAX offers tens of prints, synoptically listed. The prints are shown in the overview window before the printing starts. Some can be </a:t>
              </a:r>
              <a:r>
                <a:rPr lang="en-US" altLang="ko-KR" sz="1200" dirty="0" err="1">
                  <a:solidFill>
                    <a:schemeClr val="tx1">
                      <a:lumMod val="75000"/>
                      <a:lumOff val="25000"/>
                    </a:schemeClr>
                  </a:solidFill>
                  <a:cs typeface="Arial" pitchFamily="34" charset="0"/>
                </a:rPr>
                <a:t>customised</a:t>
              </a:r>
              <a:r>
                <a:rPr lang="en-US" altLang="ko-KR" sz="1200" dirty="0">
                  <a:solidFill>
                    <a:schemeClr val="tx1">
                      <a:lumMod val="75000"/>
                      <a:lumOff val="25000"/>
                    </a:schemeClr>
                  </a:solidFill>
                  <a:cs typeface="Arial" pitchFamily="34" charset="0"/>
                </a:rPr>
                <a:t> by users. </a:t>
              </a:r>
            </a:p>
            <a:p>
              <a:r>
                <a:rPr lang="en-US" altLang="ko-KR" sz="1200" dirty="0">
                  <a:solidFill>
                    <a:schemeClr val="tx1">
                      <a:lumMod val="75000"/>
                      <a:lumOff val="25000"/>
                    </a:schemeClr>
                  </a:solidFill>
                  <a:cs typeface="Arial" pitchFamily="34" charset="0"/>
                </a:rPr>
                <a:t>Printing to PDF without other applications is a matter of course.</a:t>
              </a:r>
              <a:endParaRPr lang="cs-CZ" altLang="ko-KR" sz="1200" dirty="0">
                <a:solidFill>
                  <a:schemeClr val="tx1">
                    <a:lumMod val="75000"/>
                    <a:lumOff val="25000"/>
                  </a:schemeClr>
                </a:solidFill>
                <a:cs typeface="Arial" pitchFamily="34" charset="0"/>
              </a:endParaRPr>
            </a:p>
          </p:txBody>
        </p:sp>
        <p:sp>
          <p:nvSpPr>
            <p:cNvPr id="7" name="TextBox 6"/>
            <p:cNvSpPr txBox="1"/>
            <p:nvPr/>
          </p:nvSpPr>
          <p:spPr>
            <a:xfrm>
              <a:off x="381271" y="919148"/>
              <a:ext cx="2517609" cy="418593"/>
            </a:xfrm>
            <a:prstGeom prst="rect">
              <a:avLst/>
            </a:prstGeom>
            <a:noFill/>
          </p:spPr>
          <p:txBody>
            <a:bodyPr wrap="square" rtlCol="0">
              <a:spAutoFit/>
            </a:bodyPr>
            <a:lstStyle/>
            <a:p>
              <a:r>
                <a:rPr lang="cs-CZ" altLang="ko-KR" sz="1400" b="1" dirty="0" err="1">
                  <a:solidFill>
                    <a:schemeClr val="tx1">
                      <a:lumMod val="75000"/>
                      <a:lumOff val="25000"/>
                    </a:schemeClr>
                  </a:solidFill>
                  <a:cs typeface="Arial" pitchFamily="34" charset="0"/>
                </a:rPr>
                <a:t>Prints</a:t>
              </a:r>
              <a:r>
                <a:rPr lang="cs-CZ" altLang="ko-KR" sz="1400" b="1" dirty="0">
                  <a:solidFill>
                    <a:schemeClr val="tx1">
                      <a:lumMod val="75000"/>
                      <a:lumOff val="25000"/>
                    </a:schemeClr>
                  </a:solidFill>
                  <a:cs typeface="Arial" pitchFamily="34" charset="0"/>
                </a:rPr>
                <a:t> / </a:t>
              </a:r>
              <a:r>
                <a:rPr lang="cs-CZ" altLang="ko-KR" sz="1400" b="1" dirty="0" err="1">
                  <a:solidFill>
                    <a:schemeClr val="tx1">
                      <a:lumMod val="75000"/>
                      <a:lumOff val="25000"/>
                    </a:schemeClr>
                  </a:solidFill>
                  <a:cs typeface="Arial" pitchFamily="34" charset="0"/>
                </a:rPr>
                <a:t>Graphs</a:t>
              </a:r>
              <a:endParaRPr lang="ko-KR" altLang="en-US" sz="1400" b="1" dirty="0">
                <a:solidFill>
                  <a:schemeClr val="tx1">
                    <a:lumMod val="75000"/>
                    <a:lumOff val="25000"/>
                  </a:schemeClr>
                </a:solidFill>
                <a:cs typeface="Arial" pitchFamily="34" charset="0"/>
              </a:endParaRPr>
            </a:p>
          </p:txBody>
        </p:sp>
      </p:grpSp>
      <p:grpSp>
        <p:nvGrpSpPr>
          <p:cNvPr id="11" name="Group 10"/>
          <p:cNvGrpSpPr/>
          <p:nvPr/>
        </p:nvGrpSpPr>
        <p:grpSpPr>
          <a:xfrm>
            <a:off x="172226" y="3010445"/>
            <a:ext cx="2863220" cy="1886374"/>
            <a:chOff x="643754" y="3193901"/>
            <a:chExt cx="3060748" cy="1886374"/>
          </a:xfrm>
        </p:grpSpPr>
        <p:sp>
          <p:nvSpPr>
            <p:cNvPr id="12" name="TextBox 11"/>
            <p:cNvSpPr txBox="1"/>
            <p:nvPr/>
          </p:nvSpPr>
          <p:spPr>
            <a:xfrm>
              <a:off x="643754" y="3879946"/>
              <a:ext cx="2760912" cy="1200329"/>
            </a:xfrm>
            <a:prstGeom prst="rect">
              <a:avLst/>
            </a:prstGeom>
            <a:noFill/>
          </p:spPr>
          <p:txBody>
            <a:bodyPr wrap="square" rtlCol="0">
              <a:spAutoFit/>
            </a:bodyPr>
            <a:lstStyle/>
            <a:p>
              <a:r>
                <a:rPr lang="en-US" altLang="ko-KR" sz="1200" dirty="0">
                  <a:solidFill>
                    <a:schemeClr val="bg1"/>
                  </a:solidFill>
                  <a:cs typeface="Arial" pitchFamily="34" charset="0"/>
                </a:rPr>
                <a:t>Thousands </a:t>
              </a:r>
              <a:r>
                <a:rPr lang="cs-CZ" altLang="ko-KR" sz="1200" dirty="0" err="1">
                  <a:solidFill>
                    <a:schemeClr val="bg1"/>
                  </a:solidFill>
                  <a:cs typeface="Arial" pitchFamily="34" charset="0"/>
                </a:rPr>
                <a:t>of</a:t>
              </a:r>
              <a:r>
                <a:rPr lang="cs-CZ" altLang="ko-KR" sz="1200" dirty="0">
                  <a:solidFill>
                    <a:schemeClr val="bg1"/>
                  </a:solidFill>
                  <a:cs typeface="Arial" pitchFamily="34" charset="0"/>
                </a:rPr>
                <a:t> </a:t>
              </a:r>
              <a:r>
                <a:rPr lang="cs-CZ" altLang="ko-KR" sz="1200" dirty="0" err="1">
                  <a:solidFill>
                    <a:schemeClr val="bg1"/>
                  </a:solidFill>
                  <a:cs typeface="Arial" pitchFamily="34" charset="0"/>
                </a:rPr>
                <a:t>varietes</a:t>
              </a:r>
              <a:r>
                <a:rPr lang="en-US" altLang="ko-KR" sz="1200" dirty="0">
                  <a:solidFill>
                    <a:schemeClr val="bg1"/>
                  </a:solidFill>
                  <a:cs typeface="Arial" pitchFamily="34" charset="0"/>
                </a:rPr>
                <a:t> of print output can be filtered according to time period or other criteria. Graphic form enables Top Ten analyses (Fault rate, expense ratio, idle time interval …)</a:t>
              </a:r>
              <a:endParaRPr lang="pl-PL" altLang="ko-KR" sz="1200" dirty="0">
                <a:solidFill>
                  <a:schemeClr val="bg1"/>
                </a:solidFill>
                <a:cs typeface="Arial" pitchFamily="34" charset="0"/>
              </a:endParaRPr>
            </a:p>
          </p:txBody>
        </p:sp>
        <p:sp>
          <p:nvSpPr>
            <p:cNvPr id="13" name="TextBox 12"/>
            <p:cNvSpPr txBox="1"/>
            <p:nvPr/>
          </p:nvSpPr>
          <p:spPr>
            <a:xfrm>
              <a:off x="1154123" y="3193901"/>
              <a:ext cx="2550379" cy="646331"/>
            </a:xfrm>
            <a:prstGeom prst="rect">
              <a:avLst/>
            </a:prstGeom>
            <a:noFill/>
          </p:spPr>
          <p:txBody>
            <a:bodyPr wrap="square" rtlCol="0">
              <a:spAutoFit/>
            </a:bodyPr>
            <a:lstStyle/>
            <a:p>
              <a:endParaRPr lang="en-US" altLang="ko-KR" sz="1200" b="1" dirty="0">
                <a:solidFill>
                  <a:schemeClr val="bg1"/>
                </a:solidFill>
                <a:cs typeface="Arial" pitchFamily="34" charset="0"/>
              </a:endParaRPr>
            </a:p>
            <a:p>
              <a:r>
                <a:rPr lang="en-US" altLang="ko-KR" sz="1200" b="1" dirty="0">
                  <a:solidFill>
                    <a:schemeClr val="bg1"/>
                  </a:solidFill>
                  <a:cs typeface="Arial" pitchFamily="34" charset="0"/>
                </a:rPr>
                <a:t>Even more clearly</a:t>
              </a:r>
              <a:endParaRPr lang="cs-CZ" altLang="ko-KR" sz="1200" b="1" dirty="0">
                <a:solidFill>
                  <a:schemeClr val="bg1"/>
                </a:solidFill>
                <a:cs typeface="Arial" pitchFamily="34" charset="0"/>
              </a:endParaRPr>
            </a:p>
            <a:p>
              <a:r>
                <a:rPr lang="en-US" altLang="ko-KR" sz="1200" b="1" dirty="0">
                  <a:solidFill>
                    <a:schemeClr val="bg1"/>
                  </a:solidFill>
                  <a:cs typeface="Arial" pitchFamily="34" charset="0"/>
                </a:rPr>
                <a:t> than clearly.</a:t>
              </a:r>
              <a:endParaRPr lang="ko-KR" altLang="en-US" sz="1200" b="1" dirty="0">
                <a:solidFill>
                  <a:schemeClr val="bg1"/>
                </a:solidFill>
                <a:cs typeface="Arial" pitchFamily="34" charset="0"/>
              </a:endParaRPr>
            </a:p>
          </p:txBody>
        </p:sp>
      </p:grpSp>
      <p:pic>
        <p:nvPicPr>
          <p:cNvPr id="23" name="Obrázek 22" descr="Obsah obrázku elektronika, monitor, displej, vsedě&#10;&#10;Popis byl vytvořen automaticky">
            <a:extLst>
              <a:ext uri="{FF2B5EF4-FFF2-40B4-BE49-F238E27FC236}">
                <a16:creationId xmlns:a16="http://schemas.microsoft.com/office/drawing/2014/main" id="{8572774E-00B3-47F8-8164-A914E7017FB3}"/>
              </a:ext>
            </a:extLst>
          </p:cNvPr>
          <p:cNvPicPr>
            <a:picLocks noChangeAspect="1"/>
          </p:cNvPicPr>
          <p:nvPr/>
        </p:nvPicPr>
        <p:blipFill rotWithShape="1">
          <a:blip r:embed="rId2">
            <a:extLst>
              <a:ext uri="{28A0092B-C50C-407E-A947-70E740481C1C}">
                <a14:useLocalDpi xmlns:a14="http://schemas.microsoft.com/office/drawing/2010/main"/>
              </a:ext>
            </a:extLst>
          </a:blip>
          <a:srcRect b="15992"/>
          <a:stretch/>
        </p:blipFill>
        <p:spPr>
          <a:xfrm>
            <a:off x="2096756" y="533303"/>
            <a:ext cx="7317020" cy="4610197"/>
          </a:xfrm>
          <a:prstGeom prst="rect">
            <a:avLst/>
          </a:prstGeom>
        </p:spPr>
      </p:pic>
      <p:pic>
        <p:nvPicPr>
          <p:cNvPr id="26" name="Obrázek 25">
            <a:extLst>
              <a:ext uri="{FF2B5EF4-FFF2-40B4-BE49-F238E27FC236}">
                <a16:creationId xmlns:a16="http://schemas.microsoft.com/office/drawing/2014/main" id="{73F5F478-9F2D-490A-8B73-D66CAD884EE7}"/>
              </a:ext>
            </a:extLst>
          </p:cNvPr>
          <p:cNvPicPr>
            <a:picLocks noChangeAspect="1"/>
          </p:cNvPicPr>
          <p:nvPr/>
        </p:nvPicPr>
        <p:blipFill>
          <a:blip r:embed="rId3" cstate="print">
            <a:alphaModFix amt="85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529204" y="4610167"/>
            <a:ext cx="967007" cy="204057"/>
          </a:xfrm>
          <a:prstGeom prst="rect">
            <a:avLst/>
          </a:prstGeom>
        </p:spPr>
      </p:pic>
      <p:sp>
        <p:nvSpPr>
          <p:cNvPr id="15" name="Rounded Rectangle 51">
            <a:extLst>
              <a:ext uri="{FF2B5EF4-FFF2-40B4-BE49-F238E27FC236}">
                <a16:creationId xmlns:a16="http://schemas.microsoft.com/office/drawing/2014/main" id="{3C204361-8718-4FC5-A60E-92FB87FD7126}"/>
              </a:ext>
            </a:extLst>
          </p:cNvPr>
          <p:cNvSpPr/>
          <p:nvPr/>
        </p:nvSpPr>
        <p:spPr>
          <a:xfrm rot="16200000" flipH="1">
            <a:off x="156919" y="2946273"/>
            <a:ext cx="495583" cy="464969"/>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pic>
        <p:nvPicPr>
          <p:cNvPr id="14" name="Picture 10">
            <a:extLst>
              <a:ext uri="{FF2B5EF4-FFF2-40B4-BE49-F238E27FC236}">
                <a16:creationId xmlns:a16="http://schemas.microsoft.com/office/drawing/2014/main" id="{4E3FBA39-4C6C-4E8E-B8CC-D529847FD461}"/>
              </a:ext>
            </a:extLst>
          </p:cNvPr>
          <p:cNvPicPr>
            <a:picLocks noChangeAspect="1" noChangeArrowheads="1"/>
          </p:cNvPicPr>
          <p:nvPr/>
        </p:nvPicPr>
        <p:blipFill>
          <a:blip r:embed="rId4"/>
          <a:srcRect/>
          <a:stretch/>
        </p:blipFill>
        <p:spPr bwMode="auto">
          <a:xfrm>
            <a:off x="3131840" y="997706"/>
            <a:ext cx="5211546" cy="3383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11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txBox="1">
            <a:spLocks/>
          </p:cNvSpPr>
          <p:nvPr/>
        </p:nvSpPr>
        <p:spPr>
          <a:xfrm>
            <a:off x="611560" y="846524"/>
            <a:ext cx="3312368" cy="1656184"/>
          </a:xfrm>
          <a:prstGeom prst="rect">
            <a:avLst/>
          </a:prstGeo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cs-CZ" altLang="ko-KR" sz="3200" b="1" dirty="0" err="1">
                <a:solidFill>
                  <a:schemeClr val="accent1"/>
                </a:solidFill>
                <a:latin typeface="+mj-lt"/>
                <a:cs typeface="Arial" pitchFamily="34" charset="0"/>
              </a:rPr>
              <a:t>References</a:t>
            </a:r>
            <a:endParaRPr lang="cs-CZ" altLang="ko-KR" sz="3200" b="1" dirty="0">
              <a:solidFill>
                <a:schemeClr val="accent1"/>
              </a:solidFill>
              <a:latin typeface="+mj-lt"/>
              <a:cs typeface="Arial" pitchFamily="34" charset="0"/>
            </a:endParaRPr>
          </a:p>
          <a:p>
            <a:pPr algn="r"/>
            <a:r>
              <a:rPr lang="cs-CZ" altLang="ko-KR" sz="3200" b="1" dirty="0">
                <a:solidFill>
                  <a:schemeClr val="accent1"/>
                </a:solidFill>
                <a:latin typeface="+mj-lt"/>
                <a:cs typeface="Arial" pitchFamily="34" charset="0"/>
              </a:rPr>
              <a:t>and </a:t>
            </a:r>
            <a:r>
              <a:rPr lang="cs-CZ" altLang="ko-KR" sz="3200" b="1" dirty="0" err="1">
                <a:solidFill>
                  <a:schemeClr val="accent1"/>
                </a:solidFill>
                <a:latin typeface="+mj-lt"/>
                <a:cs typeface="Arial" pitchFamily="34" charset="0"/>
              </a:rPr>
              <a:t>experience</a:t>
            </a:r>
            <a:endParaRPr lang="cs-CZ" altLang="ko-KR" sz="3200" b="1" dirty="0">
              <a:solidFill>
                <a:schemeClr val="accent1"/>
              </a:solidFill>
              <a:latin typeface="+mj-lt"/>
              <a:cs typeface="Arial" pitchFamily="34" charset="0"/>
            </a:endParaRPr>
          </a:p>
        </p:txBody>
      </p:sp>
      <p:sp>
        <p:nvSpPr>
          <p:cNvPr id="11" name="TextBox 10"/>
          <p:cNvSpPr txBox="1"/>
          <p:nvPr/>
        </p:nvSpPr>
        <p:spPr>
          <a:xfrm>
            <a:off x="1259632" y="1995686"/>
            <a:ext cx="2592289" cy="2123658"/>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Automotive</a:t>
            </a:r>
          </a:p>
          <a:p>
            <a:pPr algn="r"/>
            <a:r>
              <a:rPr lang="en-US" altLang="ko-KR" sz="1200" dirty="0">
                <a:solidFill>
                  <a:schemeClr val="tx1">
                    <a:lumMod val="75000"/>
                    <a:lumOff val="25000"/>
                  </a:schemeClr>
                </a:solidFill>
                <a:cs typeface="Arial" pitchFamily="34" charset="0"/>
              </a:rPr>
              <a:t>Plastic production</a:t>
            </a:r>
          </a:p>
          <a:p>
            <a:pPr algn="r"/>
            <a:r>
              <a:rPr lang="en-US" altLang="ko-KR" sz="1200" dirty="0">
                <a:solidFill>
                  <a:schemeClr val="tx1">
                    <a:lumMod val="75000"/>
                    <a:lumOff val="25000"/>
                  </a:schemeClr>
                </a:solidFill>
                <a:cs typeface="Arial" pitchFamily="34" charset="0"/>
              </a:rPr>
              <a:t>Engineering</a:t>
            </a:r>
          </a:p>
          <a:p>
            <a:pPr algn="r"/>
            <a:r>
              <a:rPr lang="en-US" altLang="ko-KR" sz="1200" dirty="0">
                <a:solidFill>
                  <a:schemeClr val="tx1">
                    <a:lumMod val="75000"/>
                    <a:lumOff val="25000"/>
                  </a:schemeClr>
                </a:solidFill>
                <a:cs typeface="Arial" pitchFamily="34" charset="0"/>
              </a:rPr>
              <a:t>Packaging and paper industry</a:t>
            </a:r>
          </a:p>
          <a:p>
            <a:pPr algn="r"/>
            <a:r>
              <a:rPr lang="en-US" altLang="ko-KR" sz="1200" dirty="0">
                <a:solidFill>
                  <a:schemeClr val="tx1">
                    <a:lumMod val="75000"/>
                    <a:lumOff val="25000"/>
                  </a:schemeClr>
                </a:solidFill>
                <a:cs typeface="Arial" pitchFamily="34" charset="0"/>
              </a:rPr>
              <a:t>Food industry</a:t>
            </a:r>
          </a:p>
          <a:p>
            <a:pPr algn="r"/>
            <a:r>
              <a:rPr lang="en-US" altLang="ko-KR" sz="1200" dirty="0">
                <a:solidFill>
                  <a:schemeClr val="tx1">
                    <a:lumMod val="75000"/>
                    <a:lumOff val="25000"/>
                  </a:schemeClr>
                </a:solidFill>
                <a:cs typeface="Arial" pitchFamily="34" charset="0"/>
              </a:rPr>
              <a:t>Production for building and furniture industry</a:t>
            </a:r>
          </a:p>
          <a:p>
            <a:pPr algn="r"/>
            <a:r>
              <a:rPr lang="en-US" altLang="ko-KR" sz="1200" dirty="0">
                <a:solidFill>
                  <a:schemeClr val="tx1">
                    <a:lumMod val="75000"/>
                    <a:lumOff val="25000"/>
                  </a:schemeClr>
                </a:solidFill>
                <a:cs typeface="Arial" pitchFamily="34" charset="0"/>
              </a:rPr>
              <a:t>Health, sanitary and chemical industries</a:t>
            </a:r>
          </a:p>
          <a:p>
            <a:pPr algn="r"/>
            <a:r>
              <a:rPr lang="en-US" altLang="ko-KR" sz="1200" dirty="0">
                <a:solidFill>
                  <a:schemeClr val="tx1">
                    <a:lumMod val="75000"/>
                    <a:lumOff val="25000"/>
                  </a:schemeClr>
                </a:solidFill>
                <a:cs typeface="Arial" pitchFamily="34" charset="0"/>
              </a:rPr>
              <a:t>Electronics and electrical engineering</a:t>
            </a:r>
            <a:r>
              <a:rPr lang="cs-CZ" altLang="ko-KR" sz="1200" dirty="0">
                <a:solidFill>
                  <a:schemeClr val="tx1">
                    <a:lumMod val="75000"/>
                    <a:lumOff val="25000"/>
                  </a:schemeClr>
                </a:solidFill>
                <a:cs typeface="Arial" pitchFamily="34" charset="0"/>
              </a:rPr>
              <a:t>…</a:t>
            </a:r>
            <a:endParaRPr lang="en-US" altLang="ko-KR" sz="1200" dirty="0">
              <a:solidFill>
                <a:schemeClr val="tx1">
                  <a:lumMod val="75000"/>
                  <a:lumOff val="25000"/>
                </a:schemeClr>
              </a:solidFill>
              <a:cs typeface="Arial" pitchFamily="34" charset="0"/>
            </a:endParaRPr>
          </a:p>
        </p:txBody>
      </p:sp>
      <p:pic>
        <p:nvPicPr>
          <p:cNvPr id="4" name="Zástupný symbol obrázku 3" descr="Obsah obrázku obvod, elektronika&#10;&#10;Popis byl vytvořen automaticky">
            <a:extLst>
              <a:ext uri="{FF2B5EF4-FFF2-40B4-BE49-F238E27FC236}">
                <a16:creationId xmlns:a16="http://schemas.microsoft.com/office/drawing/2014/main" id="{9501A55A-AF97-4675-ABF8-6A0D71ADF5BE}"/>
              </a:ext>
            </a:extLst>
          </p:cNvPr>
          <p:cNvPicPr>
            <a:picLocks noGrp="1" noChangeAspect="1"/>
          </p:cNvPicPr>
          <p:nvPr>
            <p:ph type="pic" idx="1"/>
          </p:nvPr>
        </p:nvPicPr>
        <p:blipFill>
          <a:blip r:embed="rId2" cstate="print">
            <a:extLst>
              <a:ext uri="{28A0092B-C50C-407E-A947-70E740481C1C}">
                <a14:useLocalDpi xmlns:a14="http://schemas.microsoft.com/office/drawing/2010/main"/>
              </a:ext>
            </a:extLst>
          </a:blip>
          <a:srcRect/>
          <a:stretch>
            <a:fillRect/>
          </a:stretch>
        </p:blipFill>
        <p:spPr>
          <a:xfrm>
            <a:off x="5424595" y="286544"/>
            <a:ext cx="2160000" cy="2160000"/>
          </a:xfrm>
        </p:spPr>
      </p:pic>
      <p:pic>
        <p:nvPicPr>
          <p:cNvPr id="13" name="Zástupný symbol obrázku 12" descr="Obsah obrázku osoba, interiér&#10;&#10;Popis byl vytvořen automaticky">
            <a:extLst>
              <a:ext uri="{FF2B5EF4-FFF2-40B4-BE49-F238E27FC236}">
                <a16:creationId xmlns:a16="http://schemas.microsoft.com/office/drawing/2014/main" id="{E53D8904-A937-4CD7-8DF5-26414C6CE801}"/>
              </a:ext>
            </a:extLst>
          </p:cNvPr>
          <p:cNvPicPr>
            <a:picLocks noGrp="1" noChangeAspect="1"/>
          </p:cNvPicPr>
          <p:nvPr>
            <p:ph type="pic" idx="12"/>
          </p:nvPr>
        </p:nvPicPr>
        <p:blipFill>
          <a:blip r:embed="rId3" cstate="print">
            <a:extLst>
              <a:ext uri="{28A0092B-C50C-407E-A947-70E740481C1C}">
                <a14:useLocalDpi xmlns:a14="http://schemas.microsoft.com/office/drawing/2010/main"/>
              </a:ext>
            </a:extLst>
          </a:blip>
          <a:srcRect/>
          <a:stretch>
            <a:fillRect/>
          </a:stretch>
        </p:blipFill>
        <p:spPr/>
      </p:pic>
      <p:pic>
        <p:nvPicPr>
          <p:cNvPr id="19" name="Zástupný symbol obrázku 18" descr="Obsah obrázku interiér, vsedě, další, nahoře&#10;&#10;Popis byl vytvořen automaticky">
            <a:extLst>
              <a:ext uri="{FF2B5EF4-FFF2-40B4-BE49-F238E27FC236}">
                <a16:creationId xmlns:a16="http://schemas.microsoft.com/office/drawing/2014/main" id="{872760B4-D5A9-43E4-8472-4E1EA7CEEAC0}"/>
              </a:ext>
            </a:extLst>
          </p:cNvPr>
          <p:cNvPicPr>
            <a:picLocks noGrp="1" noChangeAspect="1"/>
          </p:cNvPicPr>
          <p:nvPr>
            <p:ph type="pic" idx="11"/>
          </p:nvPr>
        </p:nvPicPr>
        <p:blipFill rotWithShape="1">
          <a:blip r:embed="rId4" cstate="print">
            <a:extLst>
              <a:ext uri="{28A0092B-C50C-407E-A947-70E740481C1C}">
                <a14:useLocalDpi xmlns:a14="http://schemas.microsoft.com/office/drawing/2010/main"/>
              </a:ext>
            </a:extLst>
          </a:blip>
          <a:srcRect t="-194"/>
          <a:stretch/>
        </p:blipFill>
        <p:spPr>
          <a:xfrm>
            <a:off x="5424595" y="2662808"/>
            <a:ext cx="2160000" cy="2160000"/>
          </a:xfrm>
        </p:spPr>
      </p:pic>
      <p:pic>
        <p:nvPicPr>
          <p:cNvPr id="8" name="Zástupný symbol obrázku 7">
            <a:extLst>
              <a:ext uri="{FF2B5EF4-FFF2-40B4-BE49-F238E27FC236}">
                <a16:creationId xmlns:a16="http://schemas.microsoft.com/office/drawing/2014/main" id="{0F4D39C8-101A-4BFC-BDB4-04FDE10F64B2}"/>
              </a:ext>
            </a:extLst>
          </p:cNvPr>
          <p:cNvPicPr>
            <a:picLocks noGrp="1" noChangeAspect="1"/>
          </p:cNvPicPr>
          <p:nvPr>
            <p:ph type="pic" idx="10"/>
          </p:nvPr>
        </p:nvPicPr>
        <p:blipFill>
          <a:blip r:embed="rId5"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2202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cs-CZ" altLang="ko-KR" dirty="0" err="1"/>
              <a:t>Selected</a:t>
            </a:r>
            <a:r>
              <a:rPr lang="cs-CZ" altLang="ko-KR" dirty="0"/>
              <a:t> </a:t>
            </a:r>
            <a:r>
              <a:rPr lang="cs-CZ" altLang="ko-KR" dirty="0" err="1"/>
              <a:t>references</a:t>
            </a:r>
            <a:endParaRPr lang="ko-KR" altLang="en-US" dirty="0"/>
          </a:p>
        </p:txBody>
      </p:sp>
      <p:sp>
        <p:nvSpPr>
          <p:cNvPr id="3" name="Text Placeholder 2"/>
          <p:cNvSpPr>
            <a:spLocks noGrp="1"/>
          </p:cNvSpPr>
          <p:nvPr>
            <p:ph type="body" sz="quarter" idx="11"/>
          </p:nvPr>
        </p:nvSpPr>
        <p:spPr/>
        <p:txBody>
          <a:bodyPr/>
          <a:lstStyle/>
          <a:p>
            <a:pPr lvl="0"/>
            <a:r>
              <a:rPr lang="en-US" altLang="ko-KR" dirty="0"/>
              <a:t>A list of a few businesses</a:t>
            </a:r>
          </a:p>
        </p:txBody>
      </p:sp>
      <p:grpSp>
        <p:nvGrpSpPr>
          <p:cNvPr id="10" name="Group 9"/>
          <p:cNvGrpSpPr/>
          <p:nvPr/>
        </p:nvGrpSpPr>
        <p:grpSpPr>
          <a:xfrm>
            <a:off x="1069967" y="1778926"/>
            <a:ext cx="2448271" cy="579152"/>
            <a:chOff x="1069967" y="1778926"/>
            <a:chExt cx="2448271" cy="579152"/>
          </a:xfrm>
        </p:grpSpPr>
        <p:sp>
          <p:nvSpPr>
            <p:cNvPr id="7" name="Rounded Rectangle 6"/>
            <p:cNvSpPr/>
            <p:nvPr/>
          </p:nvSpPr>
          <p:spPr>
            <a:xfrm rot="2573601">
              <a:off x="1069967" y="1778926"/>
              <a:ext cx="2232248" cy="108000"/>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Rounded Rectangle 8"/>
            <p:cNvSpPr/>
            <p:nvPr/>
          </p:nvSpPr>
          <p:spPr>
            <a:xfrm rot="2573601">
              <a:off x="1285990" y="2250078"/>
              <a:ext cx="2232248" cy="108000"/>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1" name="Rounded Rectangle 7"/>
          <p:cNvSpPr/>
          <p:nvPr/>
        </p:nvSpPr>
        <p:spPr>
          <a:xfrm rot="2539017">
            <a:off x="7980742" y="4555158"/>
            <a:ext cx="1313980" cy="276835"/>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187624" y="1004477"/>
            <a:ext cx="2304256" cy="3939540"/>
          </a:xfrm>
          <a:prstGeom prst="rect">
            <a:avLst/>
          </a:prstGeom>
          <a:solidFill>
            <a:srgbClr val="69B6CC"/>
          </a:solidFill>
        </p:spPr>
        <p:txBody>
          <a:bodyPr wrap="square" rtlCol="0">
            <a:spAutoFit/>
          </a:bodyPr>
          <a:lstStyle/>
          <a:p>
            <a:r>
              <a:rPr lang="en-US" altLang="ko-KR" sz="1000" dirty="0">
                <a:solidFill>
                  <a:schemeClr val="bg1"/>
                </a:solidFill>
                <a:cs typeface="Arial" pitchFamily="34" charset="0"/>
              </a:rPr>
              <a:t>Booster Precision Components (</a:t>
            </a:r>
            <a:r>
              <a:rPr lang="en-US" altLang="ko-KR" sz="1000" dirty="0" err="1">
                <a:solidFill>
                  <a:schemeClr val="bg1"/>
                </a:solidFill>
                <a:cs typeface="Arial" pitchFamily="34" charset="0"/>
              </a:rPr>
              <a:t>Beluša</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s.r.o.</a:t>
            </a:r>
            <a:endParaRPr lang="en-US" altLang="ko-KR" sz="1000" dirty="0">
              <a:solidFill>
                <a:schemeClr val="bg1"/>
              </a:solidFill>
              <a:cs typeface="Arial" pitchFamily="34" charset="0"/>
            </a:endParaRPr>
          </a:p>
          <a:p>
            <a:r>
              <a:rPr lang="en-US" altLang="ko-KR" sz="1000" dirty="0">
                <a:solidFill>
                  <a:schemeClr val="bg1"/>
                </a:solidFill>
                <a:cs typeface="Arial" pitchFamily="34" charset="0"/>
              </a:rPr>
              <a:t>Booster Precision Components (</a:t>
            </a:r>
            <a:r>
              <a:rPr lang="en-US" altLang="ko-KR" sz="1000" dirty="0" err="1">
                <a:solidFill>
                  <a:schemeClr val="bg1"/>
                </a:solidFill>
                <a:cs typeface="Arial" pitchFamily="34" charset="0"/>
              </a:rPr>
              <a:t>Povazska</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Bystrica</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s.r.o.</a:t>
            </a:r>
            <a:endParaRPr lang="en-US" altLang="ko-KR" sz="1000" dirty="0">
              <a:solidFill>
                <a:schemeClr val="bg1"/>
              </a:solidFill>
              <a:cs typeface="Arial" pitchFamily="34" charset="0"/>
            </a:endParaRPr>
          </a:p>
          <a:p>
            <a:r>
              <a:rPr lang="en-US" altLang="ko-KR" sz="1000" dirty="0" err="1">
                <a:solidFill>
                  <a:schemeClr val="bg1"/>
                </a:solidFill>
                <a:cs typeface="Arial" pitchFamily="34" charset="0"/>
              </a:rPr>
              <a:t>Craemer</a:t>
            </a:r>
            <a:r>
              <a:rPr lang="en-US" altLang="ko-KR" sz="1000" dirty="0">
                <a:solidFill>
                  <a:schemeClr val="bg1"/>
                </a:solidFill>
                <a:cs typeface="Arial" pitchFamily="34" charset="0"/>
              </a:rPr>
              <a:t> Slovakia </a:t>
            </a:r>
            <a:r>
              <a:rPr lang="en-US" altLang="ko-KR" sz="1000" dirty="0" err="1">
                <a:solidFill>
                  <a:schemeClr val="bg1"/>
                </a:solidFill>
                <a:cs typeface="Arial" pitchFamily="34" charset="0"/>
              </a:rPr>
              <a:t>s.r.o.</a:t>
            </a:r>
            <a:endParaRPr lang="en-US" altLang="ko-KR" sz="1000" dirty="0">
              <a:solidFill>
                <a:schemeClr val="bg1"/>
              </a:solidFill>
              <a:cs typeface="Arial" pitchFamily="34" charset="0"/>
            </a:endParaRPr>
          </a:p>
          <a:p>
            <a:r>
              <a:rPr lang="en-US" altLang="ko-KR" sz="1000" dirty="0" err="1">
                <a:solidFill>
                  <a:schemeClr val="bg1"/>
                </a:solidFill>
                <a:cs typeface="Arial" pitchFamily="34" charset="0"/>
              </a:rPr>
              <a:t>Gnotec</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Čadca</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s.r.o.</a:t>
            </a:r>
            <a:endParaRPr lang="en-US" altLang="ko-KR" sz="1000" dirty="0">
              <a:solidFill>
                <a:schemeClr val="bg1"/>
              </a:solidFill>
              <a:cs typeface="Arial" pitchFamily="34" charset="0"/>
            </a:endParaRPr>
          </a:p>
          <a:p>
            <a:r>
              <a:rPr lang="en-US" altLang="ko-KR" sz="1000" dirty="0">
                <a:solidFill>
                  <a:schemeClr val="bg1"/>
                </a:solidFill>
                <a:cs typeface="Arial" pitchFamily="34" charset="0"/>
              </a:rPr>
              <a:t>GPN GmbH - </a:t>
            </a:r>
            <a:r>
              <a:rPr lang="en-US" altLang="ko-KR" sz="1000" dirty="0" err="1">
                <a:solidFill>
                  <a:schemeClr val="bg1"/>
                </a:solidFill>
                <a:cs typeface="Arial" pitchFamily="34" charset="0"/>
              </a:rPr>
              <a:t>organizační</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složka</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Česká</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republika</a:t>
            </a:r>
            <a:endParaRPr lang="en-US" altLang="ko-KR" sz="1000" dirty="0">
              <a:solidFill>
                <a:schemeClr val="bg1"/>
              </a:solidFill>
              <a:cs typeface="Arial" pitchFamily="34" charset="0"/>
            </a:endParaRPr>
          </a:p>
          <a:p>
            <a:r>
              <a:rPr lang="en-US" altLang="ko-KR" sz="1000" dirty="0">
                <a:solidFill>
                  <a:schemeClr val="bg1"/>
                </a:solidFill>
                <a:cs typeface="Arial" pitchFamily="34" charset="0"/>
              </a:rPr>
              <a:t>Hitachi Cable Europe, </a:t>
            </a:r>
            <a:r>
              <a:rPr lang="en-US" altLang="ko-KR" sz="1000" dirty="0" err="1">
                <a:solidFill>
                  <a:schemeClr val="bg1"/>
                </a:solidFill>
                <a:cs typeface="Arial" pitchFamily="34" charset="0"/>
              </a:rPr>
              <a:t>s.r.o.</a:t>
            </a:r>
            <a:endParaRPr lang="en-US" altLang="ko-KR" sz="1000" dirty="0">
              <a:solidFill>
                <a:schemeClr val="bg1"/>
              </a:solidFill>
              <a:cs typeface="Arial" pitchFamily="34" charset="0"/>
            </a:endParaRPr>
          </a:p>
          <a:p>
            <a:r>
              <a:rPr lang="en-US" altLang="ko-KR" sz="1000" dirty="0" err="1">
                <a:solidFill>
                  <a:schemeClr val="bg1"/>
                </a:solidFill>
                <a:cs typeface="Arial" pitchFamily="34" charset="0"/>
              </a:rPr>
              <a:t>Mepla</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s.r.o.</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Mělník</a:t>
            </a:r>
            <a:endParaRPr lang="en-US" altLang="ko-KR" sz="1000" dirty="0">
              <a:solidFill>
                <a:schemeClr val="bg1"/>
              </a:solidFill>
              <a:cs typeface="Arial" pitchFamily="34" charset="0"/>
            </a:endParaRPr>
          </a:p>
          <a:p>
            <a:r>
              <a:rPr lang="en-US" altLang="ko-KR" sz="1000" dirty="0">
                <a:solidFill>
                  <a:schemeClr val="bg1"/>
                </a:solidFill>
                <a:cs typeface="Arial" pitchFamily="34" charset="0"/>
              </a:rPr>
              <a:t>MESIT foundry, </a:t>
            </a:r>
            <a:r>
              <a:rPr lang="en-US" altLang="ko-KR" sz="1000" dirty="0" err="1">
                <a:solidFill>
                  <a:schemeClr val="bg1"/>
                </a:solidFill>
                <a:cs typeface="Arial" pitchFamily="34" charset="0"/>
              </a:rPr>
              <a:t>a.s.</a:t>
            </a:r>
            <a:endParaRPr lang="en-US" altLang="ko-KR" sz="1000" dirty="0">
              <a:solidFill>
                <a:schemeClr val="bg1"/>
              </a:solidFill>
              <a:cs typeface="Arial" pitchFamily="34" charset="0"/>
            </a:endParaRPr>
          </a:p>
          <a:p>
            <a:r>
              <a:rPr lang="en-US" altLang="ko-KR" sz="1000" dirty="0" err="1">
                <a:solidFill>
                  <a:schemeClr val="bg1"/>
                </a:solidFill>
                <a:cs typeface="Arial" pitchFamily="34" charset="0"/>
              </a:rPr>
              <a:t>Mölnlycke</a:t>
            </a:r>
            <a:r>
              <a:rPr lang="en-US" altLang="ko-KR" sz="1000" dirty="0">
                <a:solidFill>
                  <a:schemeClr val="bg1"/>
                </a:solidFill>
                <a:cs typeface="Arial" pitchFamily="34" charset="0"/>
              </a:rPr>
              <a:t> Health Care </a:t>
            </a:r>
            <a:r>
              <a:rPr lang="en-US" altLang="ko-KR" sz="1000" dirty="0" err="1">
                <a:solidFill>
                  <a:schemeClr val="bg1"/>
                </a:solidFill>
                <a:cs typeface="Arial" pitchFamily="34" charset="0"/>
              </a:rPr>
              <a:t>ProcedurePak</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s.r.o.</a:t>
            </a:r>
            <a:r>
              <a:rPr lang="en-US" altLang="ko-KR" sz="1000" dirty="0">
                <a:solidFill>
                  <a:schemeClr val="bg1"/>
                </a:solidFill>
                <a:cs typeface="Arial" pitchFamily="34" charset="0"/>
              </a:rPr>
              <a:t> - </a:t>
            </a:r>
            <a:r>
              <a:rPr lang="en-US" altLang="ko-KR" sz="1000" dirty="0" err="1">
                <a:solidFill>
                  <a:schemeClr val="bg1"/>
                </a:solidFill>
                <a:cs typeface="Arial" pitchFamily="34" charset="0"/>
              </a:rPr>
              <a:t>Karviná</a:t>
            </a:r>
            <a:endParaRPr lang="en-US" altLang="ko-KR" sz="1000" dirty="0">
              <a:solidFill>
                <a:schemeClr val="bg1"/>
              </a:solidFill>
              <a:cs typeface="Arial" pitchFamily="34" charset="0"/>
            </a:endParaRPr>
          </a:p>
          <a:p>
            <a:r>
              <a:rPr lang="en-US" altLang="ko-KR" sz="1000" dirty="0">
                <a:solidFill>
                  <a:schemeClr val="bg1"/>
                </a:solidFill>
                <a:cs typeface="Arial" pitchFamily="34" charset="0"/>
              </a:rPr>
              <a:t>MORAVIA Stamping </a:t>
            </a:r>
            <a:r>
              <a:rPr lang="en-US" altLang="ko-KR" sz="1000" dirty="0" err="1">
                <a:solidFill>
                  <a:schemeClr val="bg1"/>
                </a:solidFill>
                <a:cs typeface="Arial" pitchFamily="34" charset="0"/>
              </a:rPr>
              <a:t>a.s.</a:t>
            </a:r>
            <a:endParaRPr lang="en-US" altLang="ko-KR" sz="1000" dirty="0">
              <a:solidFill>
                <a:schemeClr val="bg1"/>
              </a:solidFill>
              <a:cs typeface="Arial" pitchFamily="34" charset="0"/>
            </a:endParaRPr>
          </a:p>
          <a:p>
            <a:r>
              <a:rPr lang="en-US" altLang="ko-KR" sz="1000" dirty="0">
                <a:solidFill>
                  <a:schemeClr val="bg1"/>
                </a:solidFill>
                <a:cs typeface="Arial" pitchFamily="34" charset="0"/>
              </a:rPr>
              <a:t>Piston Rings Komarov </a:t>
            </a:r>
            <a:r>
              <a:rPr lang="en-US" altLang="ko-KR" sz="1000" dirty="0" err="1">
                <a:solidFill>
                  <a:schemeClr val="bg1"/>
                </a:solidFill>
                <a:cs typeface="Arial" pitchFamily="34" charset="0"/>
              </a:rPr>
              <a:t>s.r.o.</a:t>
            </a:r>
            <a:endParaRPr lang="en-US" altLang="ko-KR" sz="1000" dirty="0">
              <a:solidFill>
                <a:schemeClr val="bg1"/>
              </a:solidFill>
              <a:cs typeface="Arial" pitchFamily="34" charset="0"/>
            </a:endParaRPr>
          </a:p>
          <a:p>
            <a:r>
              <a:rPr lang="en-US" altLang="ko-KR" sz="1000" dirty="0">
                <a:solidFill>
                  <a:schemeClr val="bg1"/>
                </a:solidFill>
                <a:cs typeface="Arial" pitchFamily="34" charset="0"/>
              </a:rPr>
              <a:t>Pittsburgh Corning CR </a:t>
            </a:r>
            <a:r>
              <a:rPr lang="en-US" altLang="ko-KR" sz="1000" dirty="0" err="1">
                <a:solidFill>
                  <a:schemeClr val="bg1"/>
                </a:solidFill>
                <a:cs typeface="Arial" pitchFamily="34" charset="0"/>
              </a:rPr>
              <a:t>s.r.o.</a:t>
            </a:r>
            <a:r>
              <a:rPr lang="en-US" altLang="ko-KR" sz="1000" dirty="0">
                <a:solidFill>
                  <a:schemeClr val="bg1"/>
                </a:solidFill>
                <a:cs typeface="Arial" pitchFamily="34" charset="0"/>
              </a:rPr>
              <a:t> (FOAMGLAS)</a:t>
            </a:r>
          </a:p>
          <a:p>
            <a:r>
              <a:rPr lang="en-US" altLang="ko-KR" sz="1000" dirty="0" err="1">
                <a:solidFill>
                  <a:schemeClr val="bg1"/>
                </a:solidFill>
                <a:cs typeface="Arial" pitchFamily="34" charset="0"/>
              </a:rPr>
              <a:t>Prettl</a:t>
            </a:r>
            <a:r>
              <a:rPr lang="en-US" altLang="ko-KR" sz="1000" dirty="0">
                <a:solidFill>
                  <a:schemeClr val="bg1"/>
                </a:solidFill>
                <a:cs typeface="Arial" pitchFamily="34" charset="0"/>
              </a:rPr>
              <a:t> Automotive Czech, </a:t>
            </a:r>
            <a:r>
              <a:rPr lang="en-US" altLang="ko-KR" sz="1000" dirty="0" err="1">
                <a:solidFill>
                  <a:schemeClr val="bg1"/>
                </a:solidFill>
                <a:cs typeface="Arial" pitchFamily="34" charset="0"/>
              </a:rPr>
              <a:t>s.r.o.</a:t>
            </a:r>
            <a:endParaRPr lang="en-US" altLang="ko-KR" sz="1000" dirty="0">
              <a:solidFill>
                <a:schemeClr val="bg1"/>
              </a:solidFill>
              <a:cs typeface="Arial" pitchFamily="34" charset="0"/>
            </a:endParaRPr>
          </a:p>
          <a:p>
            <a:r>
              <a:rPr lang="en-US" altLang="ko-KR" sz="1000" dirty="0" err="1">
                <a:solidFill>
                  <a:schemeClr val="bg1"/>
                </a:solidFill>
                <a:cs typeface="Arial" pitchFamily="34" charset="0"/>
              </a:rPr>
              <a:t>proseat</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Mladá</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Boleslav</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s.r.o.</a:t>
            </a:r>
            <a:endParaRPr lang="en-US" altLang="ko-KR" sz="1000" dirty="0">
              <a:solidFill>
                <a:schemeClr val="bg1"/>
              </a:solidFill>
              <a:cs typeface="Arial" pitchFamily="34" charset="0"/>
            </a:endParaRPr>
          </a:p>
          <a:p>
            <a:r>
              <a:rPr lang="en-US" altLang="ko-KR" sz="1000" dirty="0">
                <a:solidFill>
                  <a:schemeClr val="bg1"/>
                </a:solidFill>
                <a:cs typeface="Arial" pitchFamily="34" charset="0"/>
              </a:rPr>
              <a:t>PV-Czech, </a:t>
            </a:r>
            <a:r>
              <a:rPr lang="en-US" altLang="ko-KR" sz="1000" dirty="0" err="1">
                <a:solidFill>
                  <a:schemeClr val="bg1"/>
                </a:solidFill>
                <a:cs typeface="Arial" pitchFamily="34" charset="0"/>
              </a:rPr>
              <a:t>s.r.o.</a:t>
            </a:r>
            <a:endParaRPr lang="en-US" altLang="ko-KR" sz="1000" dirty="0">
              <a:solidFill>
                <a:schemeClr val="bg1"/>
              </a:solidFill>
              <a:cs typeface="Arial" pitchFamily="34" charset="0"/>
            </a:endParaRPr>
          </a:p>
          <a:p>
            <a:r>
              <a:rPr lang="en-US" altLang="ko-KR" sz="1000" dirty="0">
                <a:solidFill>
                  <a:schemeClr val="bg1"/>
                </a:solidFill>
                <a:cs typeface="Arial" pitchFamily="34" charset="0"/>
              </a:rPr>
              <a:t>SFS Group CZ </a:t>
            </a:r>
            <a:r>
              <a:rPr lang="en-US" altLang="ko-KR" sz="1000" dirty="0" err="1">
                <a:solidFill>
                  <a:schemeClr val="bg1"/>
                </a:solidFill>
                <a:cs typeface="Arial" pitchFamily="34" charset="0"/>
              </a:rPr>
              <a:t>s.r.o.</a:t>
            </a:r>
            <a:endParaRPr lang="en-US" altLang="ko-KR" sz="1000" dirty="0">
              <a:solidFill>
                <a:schemeClr val="bg1"/>
              </a:solidFill>
              <a:cs typeface="Arial" pitchFamily="34" charset="0"/>
            </a:endParaRPr>
          </a:p>
          <a:p>
            <a:r>
              <a:rPr lang="en-US" altLang="ko-KR" sz="1000" dirty="0">
                <a:solidFill>
                  <a:schemeClr val="bg1"/>
                </a:solidFill>
                <a:cs typeface="Arial" pitchFamily="34" charset="0"/>
              </a:rPr>
              <a:t>TAKATA Safety Systems Hungary </a:t>
            </a:r>
            <a:r>
              <a:rPr lang="en-US" altLang="ko-KR" sz="1000" dirty="0" err="1">
                <a:solidFill>
                  <a:schemeClr val="bg1"/>
                </a:solidFill>
                <a:cs typeface="Arial" pitchFamily="34" charset="0"/>
              </a:rPr>
              <a:t>Kft</a:t>
            </a:r>
            <a:r>
              <a:rPr lang="en-US" altLang="ko-KR" sz="1000" dirty="0">
                <a:solidFill>
                  <a:schemeClr val="bg1"/>
                </a:solidFill>
                <a:cs typeface="Arial" pitchFamily="34" charset="0"/>
              </a:rPr>
              <a:t>.</a:t>
            </a:r>
          </a:p>
          <a:p>
            <a:r>
              <a:rPr lang="en-US" altLang="ko-KR" sz="1000" dirty="0" err="1">
                <a:solidFill>
                  <a:schemeClr val="bg1"/>
                </a:solidFill>
                <a:cs typeface="Arial" pitchFamily="34" charset="0"/>
              </a:rPr>
              <a:t>Váhala</a:t>
            </a:r>
            <a:r>
              <a:rPr lang="en-US" altLang="ko-KR" sz="1000" dirty="0">
                <a:solidFill>
                  <a:schemeClr val="bg1"/>
                </a:solidFill>
                <a:cs typeface="Arial" pitchFamily="34" charset="0"/>
              </a:rPr>
              <a:t> &amp; </a:t>
            </a:r>
            <a:r>
              <a:rPr lang="en-US" altLang="ko-KR" sz="1000" dirty="0" err="1">
                <a:solidFill>
                  <a:schemeClr val="bg1"/>
                </a:solidFill>
                <a:cs typeface="Arial" pitchFamily="34" charset="0"/>
              </a:rPr>
              <a:t>spol</a:t>
            </a:r>
            <a:r>
              <a:rPr lang="en-US" altLang="ko-KR" sz="1000" dirty="0">
                <a:solidFill>
                  <a:schemeClr val="bg1"/>
                </a:solidFill>
                <a:cs typeface="Arial" pitchFamily="34" charset="0"/>
              </a:rPr>
              <a:t>. s </a:t>
            </a:r>
            <a:r>
              <a:rPr lang="en-US" altLang="ko-KR" sz="1000" dirty="0" err="1">
                <a:solidFill>
                  <a:schemeClr val="bg1"/>
                </a:solidFill>
                <a:cs typeface="Arial" pitchFamily="34" charset="0"/>
              </a:rPr>
              <a:t>r.o</a:t>
            </a:r>
            <a:r>
              <a:rPr lang="en-US" altLang="ko-KR" sz="1000" dirty="0">
                <a:solidFill>
                  <a:schemeClr val="bg1"/>
                </a:solidFill>
                <a:cs typeface="Arial" pitchFamily="34" charset="0"/>
              </a:rPr>
              <a:t>.</a:t>
            </a:r>
          </a:p>
          <a:p>
            <a:r>
              <a:rPr lang="en-US" altLang="ko-KR" sz="1000" dirty="0">
                <a:solidFill>
                  <a:schemeClr val="bg1"/>
                </a:solidFill>
                <a:cs typeface="Arial" pitchFamily="34" charset="0"/>
              </a:rPr>
              <a:t>Yanfeng Czechia Automotive Interior Systems </a:t>
            </a:r>
            <a:r>
              <a:rPr lang="en-US" altLang="ko-KR" sz="1000" dirty="0" err="1">
                <a:solidFill>
                  <a:schemeClr val="bg1"/>
                </a:solidFill>
                <a:cs typeface="Arial" pitchFamily="34" charset="0"/>
              </a:rPr>
              <a:t>s.r.o.</a:t>
            </a:r>
            <a:r>
              <a:rPr lang="en-US" altLang="ko-KR" sz="1000" dirty="0">
                <a:solidFill>
                  <a:schemeClr val="bg1"/>
                </a:solidFill>
                <a:cs typeface="Arial" pitchFamily="34" charset="0"/>
              </a:rPr>
              <a:t> - </a:t>
            </a:r>
            <a:r>
              <a:rPr lang="en-US" altLang="ko-KR" sz="1000" dirty="0" err="1">
                <a:solidFill>
                  <a:schemeClr val="bg1"/>
                </a:solidFill>
                <a:cs typeface="Arial" pitchFamily="34" charset="0"/>
              </a:rPr>
              <a:t>Planá</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nad</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Lužnicí</a:t>
            </a:r>
            <a:endParaRPr lang="en-US" altLang="ko-KR" sz="1000" dirty="0">
              <a:solidFill>
                <a:schemeClr val="bg1"/>
              </a:solidFill>
              <a:cs typeface="Arial" pitchFamily="34" charset="0"/>
            </a:endParaRPr>
          </a:p>
        </p:txBody>
      </p:sp>
      <p:sp>
        <p:nvSpPr>
          <p:cNvPr id="12" name="TextBox 13">
            <a:extLst>
              <a:ext uri="{FF2B5EF4-FFF2-40B4-BE49-F238E27FC236}">
                <a16:creationId xmlns:a16="http://schemas.microsoft.com/office/drawing/2014/main" id="{957B9195-3E5B-42CF-8662-7F96B36D0638}"/>
              </a:ext>
            </a:extLst>
          </p:cNvPr>
          <p:cNvSpPr txBox="1"/>
          <p:nvPr/>
        </p:nvSpPr>
        <p:spPr>
          <a:xfrm>
            <a:off x="3651884" y="972647"/>
            <a:ext cx="2464260" cy="3939540"/>
          </a:xfrm>
          <a:prstGeom prst="rect">
            <a:avLst/>
          </a:prstGeom>
          <a:solidFill>
            <a:srgbClr val="69B6CC"/>
          </a:solidFill>
        </p:spPr>
        <p:txBody>
          <a:bodyPr wrap="square" rtlCol="0">
            <a:spAutoFit/>
          </a:bodyPr>
          <a:lstStyle/>
          <a:p>
            <a:r>
              <a:rPr lang="en-US" altLang="ko-KR" sz="1000" dirty="0">
                <a:solidFill>
                  <a:schemeClr val="bg1"/>
                </a:solidFill>
                <a:cs typeface="Arial" pitchFamily="34" charset="0"/>
              </a:rPr>
              <a:t>1CSC PRECISION TUBES, </a:t>
            </a:r>
            <a:r>
              <a:rPr lang="en-US" altLang="ko-KR" sz="1000" dirty="0" err="1">
                <a:solidFill>
                  <a:schemeClr val="bg1"/>
                </a:solidFill>
                <a:cs typeface="Arial" pitchFamily="34" charset="0"/>
              </a:rPr>
              <a:t>a.s.</a:t>
            </a:r>
            <a:r>
              <a:rPr lang="en-US" altLang="ko-KR" sz="1000" dirty="0">
                <a:solidFill>
                  <a:schemeClr val="bg1"/>
                </a:solidFill>
                <a:cs typeface="Arial" pitchFamily="34" charset="0"/>
              </a:rPr>
              <a:t> Brno</a:t>
            </a:r>
          </a:p>
          <a:p>
            <a:r>
              <a:rPr lang="en-US" altLang="ko-KR" sz="1000" dirty="0">
                <a:solidFill>
                  <a:schemeClr val="bg1"/>
                </a:solidFill>
                <a:cs typeface="Arial" pitchFamily="34" charset="0"/>
              </a:rPr>
              <a:t>AVX Mexico - </a:t>
            </a:r>
            <a:r>
              <a:rPr lang="en-US" altLang="ko-KR" sz="1000" dirty="0" err="1">
                <a:solidFill>
                  <a:schemeClr val="bg1"/>
                </a:solidFill>
                <a:cs typeface="Arial" pitchFamily="34" charset="0"/>
              </a:rPr>
              <a:t>Avio</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Excelente</a:t>
            </a:r>
            <a:r>
              <a:rPr lang="en-US" altLang="ko-KR" sz="1000" dirty="0">
                <a:solidFill>
                  <a:schemeClr val="bg1"/>
                </a:solidFill>
                <a:cs typeface="Arial" pitchFamily="34" charset="0"/>
              </a:rPr>
              <a:t> Juarez </a:t>
            </a:r>
            <a:r>
              <a:rPr lang="en-US" altLang="ko-KR" sz="1000" dirty="0" err="1">
                <a:solidFill>
                  <a:schemeClr val="bg1"/>
                </a:solidFill>
                <a:cs typeface="Arial" pitchFamily="34" charset="0"/>
              </a:rPr>
              <a:t>Chih</a:t>
            </a:r>
            <a:endParaRPr lang="en-US" altLang="ko-KR" sz="1000" dirty="0">
              <a:solidFill>
                <a:schemeClr val="bg1"/>
              </a:solidFill>
              <a:cs typeface="Arial" pitchFamily="34" charset="0"/>
            </a:endParaRPr>
          </a:p>
          <a:p>
            <a:r>
              <a:rPr lang="en-US" altLang="ko-KR" sz="1000" dirty="0">
                <a:solidFill>
                  <a:schemeClr val="bg1"/>
                </a:solidFill>
                <a:cs typeface="Arial" pitchFamily="34" charset="0"/>
              </a:rPr>
              <a:t>BORGERS CS </a:t>
            </a:r>
            <a:r>
              <a:rPr lang="en-US" altLang="ko-KR" sz="1000" dirty="0" err="1">
                <a:solidFill>
                  <a:schemeClr val="bg1"/>
                </a:solidFill>
                <a:cs typeface="Arial" pitchFamily="34" charset="0"/>
              </a:rPr>
              <a:t>spol</a:t>
            </a:r>
            <a:r>
              <a:rPr lang="en-US" altLang="ko-KR" sz="1000" dirty="0">
                <a:solidFill>
                  <a:schemeClr val="bg1"/>
                </a:solidFill>
                <a:cs typeface="Arial" pitchFamily="34" charset="0"/>
              </a:rPr>
              <a:t>. s </a:t>
            </a:r>
            <a:r>
              <a:rPr lang="en-US" altLang="ko-KR" sz="1000" dirty="0" err="1">
                <a:solidFill>
                  <a:schemeClr val="bg1"/>
                </a:solidFill>
                <a:cs typeface="Arial" pitchFamily="34" charset="0"/>
              </a:rPr>
              <a:t>r.o</a:t>
            </a:r>
            <a:r>
              <a:rPr lang="en-US" altLang="ko-KR" sz="1000" dirty="0">
                <a:solidFill>
                  <a:schemeClr val="bg1"/>
                </a:solidFill>
                <a:cs typeface="Arial" pitchFamily="34" charset="0"/>
              </a:rPr>
              <a:t>. - </a:t>
            </a:r>
            <a:r>
              <a:rPr lang="en-US" altLang="ko-KR" sz="1000" dirty="0" err="1">
                <a:solidFill>
                  <a:schemeClr val="bg1"/>
                </a:solidFill>
                <a:cs typeface="Arial" pitchFamily="34" charset="0"/>
              </a:rPr>
              <a:t>závody</a:t>
            </a:r>
            <a:r>
              <a:rPr lang="en-US" altLang="ko-KR" sz="1000" dirty="0">
                <a:solidFill>
                  <a:schemeClr val="bg1"/>
                </a:solidFill>
                <a:cs typeface="Arial" pitchFamily="34" charset="0"/>
              </a:rPr>
              <a:t> Rokycany, </a:t>
            </a:r>
            <a:r>
              <a:rPr lang="en-US" altLang="ko-KR" sz="1000" dirty="0" err="1">
                <a:solidFill>
                  <a:schemeClr val="bg1"/>
                </a:solidFill>
                <a:cs typeface="Arial" pitchFamily="34" charset="0"/>
              </a:rPr>
              <a:t>Hrádek</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Volduchy</a:t>
            </a:r>
            <a:endParaRPr lang="en-US" altLang="ko-KR" sz="1000" dirty="0">
              <a:solidFill>
                <a:schemeClr val="bg1"/>
              </a:solidFill>
              <a:cs typeface="Arial" pitchFamily="34" charset="0"/>
            </a:endParaRPr>
          </a:p>
          <a:p>
            <a:r>
              <a:rPr lang="en-US" altLang="ko-KR" sz="1000" dirty="0">
                <a:solidFill>
                  <a:schemeClr val="bg1"/>
                </a:solidFill>
                <a:cs typeface="Arial" pitchFamily="34" charset="0"/>
              </a:rPr>
              <a:t>BWI Czech Republic </a:t>
            </a:r>
            <a:r>
              <a:rPr lang="en-US" altLang="ko-KR" sz="1000" dirty="0" err="1">
                <a:solidFill>
                  <a:schemeClr val="bg1"/>
                </a:solidFill>
                <a:cs typeface="Arial" pitchFamily="34" charset="0"/>
              </a:rPr>
              <a:t>s.r.o.</a:t>
            </a:r>
            <a:r>
              <a:rPr lang="en-US" altLang="ko-KR" sz="1000" dirty="0">
                <a:solidFill>
                  <a:schemeClr val="bg1"/>
                </a:solidFill>
                <a:cs typeface="Arial" pitchFamily="34" charset="0"/>
              </a:rPr>
              <a:t> Cheb</a:t>
            </a:r>
          </a:p>
          <a:p>
            <a:r>
              <a:rPr lang="en-US" altLang="ko-KR" sz="1000" dirty="0">
                <a:solidFill>
                  <a:schemeClr val="bg1"/>
                </a:solidFill>
                <a:cs typeface="Arial" pitchFamily="34" charset="0"/>
              </a:rPr>
              <a:t>Carrier Commercial Refrigeration Russia </a:t>
            </a:r>
            <a:r>
              <a:rPr lang="en-US" altLang="ko-KR" sz="1000" dirty="0" err="1">
                <a:solidFill>
                  <a:schemeClr val="bg1"/>
                </a:solidFill>
                <a:cs typeface="Arial" pitchFamily="34" charset="0"/>
              </a:rPr>
              <a:t>Leshkovo</a:t>
            </a:r>
            <a:endParaRPr lang="en-US" altLang="ko-KR" sz="1000" dirty="0">
              <a:solidFill>
                <a:schemeClr val="bg1"/>
              </a:solidFill>
              <a:cs typeface="Arial" pitchFamily="34" charset="0"/>
            </a:endParaRPr>
          </a:p>
          <a:p>
            <a:r>
              <a:rPr lang="en-US" altLang="ko-KR" sz="1000" dirty="0">
                <a:solidFill>
                  <a:schemeClr val="bg1"/>
                </a:solidFill>
                <a:cs typeface="Arial" pitchFamily="34" charset="0"/>
              </a:rPr>
              <a:t>CARMAN, </a:t>
            </a:r>
            <a:r>
              <a:rPr lang="en-US" altLang="ko-KR" sz="1000" dirty="0" err="1">
                <a:solidFill>
                  <a:schemeClr val="bg1"/>
                </a:solidFill>
                <a:cs typeface="Arial" pitchFamily="34" charset="0"/>
              </a:rPr>
              <a:t>a.s</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Uničov</a:t>
            </a:r>
            <a:endParaRPr lang="en-US" altLang="ko-KR" sz="1000" dirty="0">
              <a:solidFill>
                <a:schemeClr val="bg1"/>
              </a:solidFill>
              <a:cs typeface="Arial" pitchFamily="34" charset="0"/>
            </a:endParaRPr>
          </a:p>
          <a:p>
            <a:r>
              <a:rPr lang="en-US" altLang="ko-KR" sz="1000" dirty="0" err="1">
                <a:solidFill>
                  <a:schemeClr val="bg1"/>
                </a:solidFill>
                <a:cs typeface="Arial" pitchFamily="34" charset="0"/>
              </a:rPr>
              <a:t>COLORprofi</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spol</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s.r.o.</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Boskovice</a:t>
            </a:r>
            <a:endParaRPr lang="en-US" altLang="ko-KR" sz="1000" dirty="0">
              <a:solidFill>
                <a:schemeClr val="bg1"/>
              </a:solidFill>
              <a:cs typeface="Arial" pitchFamily="34" charset="0"/>
            </a:endParaRPr>
          </a:p>
          <a:p>
            <a:r>
              <a:rPr lang="en-US" altLang="ko-KR" sz="1000" dirty="0" err="1">
                <a:solidFill>
                  <a:schemeClr val="bg1"/>
                </a:solidFill>
                <a:cs typeface="Arial" pitchFamily="34" charset="0"/>
              </a:rPr>
              <a:t>Dr.Oetker</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spol</a:t>
            </a:r>
            <a:r>
              <a:rPr lang="en-US" altLang="ko-KR" sz="1000" dirty="0">
                <a:solidFill>
                  <a:schemeClr val="bg1"/>
                </a:solidFill>
                <a:cs typeface="Arial" pitchFamily="34" charset="0"/>
              </a:rPr>
              <a:t>. s </a:t>
            </a:r>
            <a:r>
              <a:rPr lang="en-US" altLang="ko-KR" sz="1000" dirty="0" err="1">
                <a:solidFill>
                  <a:schemeClr val="bg1"/>
                </a:solidFill>
                <a:cs typeface="Arial" pitchFamily="34" charset="0"/>
              </a:rPr>
              <a:t>r.o</a:t>
            </a:r>
            <a:r>
              <a:rPr lang="en-US" altLang="ko-KR" sz="1000" dirty="0">
                <a:solidFill>
                  <a:schemeClr val="bg1"/>
                </a:solidFill>
                <a:cs typeface="Arial" pitchFamily="34" charset="0"/>
              </a:rPr>
              <a:t>. Kladno</a:t>
            </a:r>
          </a:p>
          <a:p>
            <a:r>
              <a:rPr lang="en-US" altLang="ko-KR" sz="1000" dirty="0" err="1">
                <a:solidFill>
                  <a:schemeClr val="bg1"/>
                </a:solidFill>
                <a:cs typeface="Arial" pitchFamily="34" charset="0"/>
              </a:rPr>
              <a:t>Elektrokontakt</a:t>
            </a:r>
            <a:r>
              <a:rPr lang="en-US" altLang="ko-KR" sz="1000" dirty="0">
                <a:solidFill>
                  <a:schemeClr val="bg1"/>
                </a:solidFill>
                <a:cs typeface="Arial" pitchFamily="34" charset="0"/>
              </a:rPr>
              <a:t>, S de RL de CV Mexico, Nexans </a:t>
            </a:r>
            <a:r>
              <a:rPr lang="en-US" altLang="ko-KR" sz="1000" dirty="0" err="1">
                <a:solidFill>
                  <a:schemeClr val="bg1"/>
                </a:solidFill>
                <a:cs typeface="Arial" pitchFamily="34" charset="0"/>
              </a:rPr>
              <a:t>autoelectric</a:t>
            </a:r>
            <a:r>
              <a:rPr lang="en-US" altLang="ko-KR" sz="1000" dirty="0">
                <a:solidFill>
                  <a:schemeClr val="bg1"/>
                </a:solidFill>
                <a:cs typeface="Arial" pitchFamily="34" charset="0"/>
              </a:rPr>
              <a:t> group</a:t>
            </a:r>
          </a:p>
          <a:p>
            <a:r>
              <a:rPr lang="en-US" altLang="ko-KR" sz="1000" dirty="0">
                <a:solidFill>
                  <a:schemeClr val="bg1"/>
                </a:solidFill>
                <a:cs typeface="Arial" pitchFamily="34" charset="0"/>
              </a:rPr>
              <a:t>EMCO </a:t>
            </a:r>
            <a:r>
              <a:rPr lang="en-US" altLang="ko-KR" sz="1000" dirty="0" err="1">
                <a:solidFill>
                  <a:schemeClr val="bg1"/>
                </a:solidFill>
                <a:cs typeface="Arial" pitchFamily="34" charset="0"/>
              </a:rPr>
              <a:t>spol.s</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r.o</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Hrdly</a:t>
            </a:r>
            <a:endParaRPr lang="en-US" altLang="ko-KR" sz="1000" dirty="0">
              <a:solidFill>
                <a:schemeClr val="bg1"/>
              </a:solidFill>
              <a:cs typeface="Arial" pitchFamily="34" charset="0"/>
            </a:endParaRPr>
          </a:p>
          <a:p>
            <a:r>
              <a:rPr lang="en-US" altLang="ko-KR" sz="1000" dirty="0" err="1">
                <a:solidFill>
                  <a:schemeClr val="bg1"/>
                </a:solidFill>
                <a:cs typeface="Arial" pitchFamily="34" charset="0"/>
              </a:rPr>
              <a:t>Fiamm</a:t>
            </a:r>
            <a:r>
              <a:rPr lang="en-US" altLang="ko-KR" sz="1000" dirty="0">
                <a:solidFill>
                  <a:schemeClr val="bg1"/>
                </a:solidFill>
                <a:cs typeface="Arial" pitchFamily="34" charset="0"/>
              </a:rPr>
              <a:t> Automotive Czech </a:t>
            </a:r>
            <a:r>
              <a:rPr lang="en-US" altLang="ko-KR" sz="1000" dirty="0" err="1">
                <a:solidFill>
                  <a:schemeClr val="bg1"/>
                </a:solidFill>
                <a:cs typeface="Arial" pitchFamily="34" charset="0"/>
              </a:rPr>
              <a:t>a.s.</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Mladá</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Boleslav</a:t>
            </a:r>
            <a:endParaRPr lang="en-US" altLang="ko-KR" sz="1000" dirty="0">
              <a:solidFill>
                <a:schemeClr val="bg1"/>
              </a:solidFill>
              <a:cs typeface="Arial" pitchFamily="34" charset="0"/>
            </a:endParaRPr>
          </a:p>
          <a:p>
            <a:r>
              <a:rPr lang="en-US" altLang="ko-KR" sz="1000" dirty="0">
                <a:solidFill>
                  <a:schemeClr val="bg1"/>
                </a:solidFill>
                <a:cs typeface="Arial" pitchFamily="34" charset="0"/>
              </a:rPr>
              <a:t>FONS, </a:t>
            </a:r>
            <a:r>
              <a:rPr lang="en-US" altLang="ko-KR" sz="1000" dirty="0" err="1">
                <a:solidFill>
                  <a:schemeClr val="bg1"/>
                </a:solidFill>
                <a:cs typeface="Arial" pitchFamily="34" charset="0"/>
              </a:rPr>
              <a:t>spol</a:t>
            </a:r>
            <a:r>
              <a:rPr lang="en-US" altLang="ko-KR" sz="1000" dirty="0">
                <a:solidFill>
                  <a:schemeClr val="bg1"/>
                </a:solidFill>
                <a:cs typeface="Arial" pitchFamily="34" charset="0"/>
              </a:rPr>
              <a:t>. s </a:t>
            </a:r>
            <a:r>
              <a:rPr lang="en-US" altLang="ko-KR" sz="1000" dirty="0" err="1">
                <a:solidFill>
                  <a:schemeClr val="bg1"/>
                </a:solidFill>
                <a:cs typeface="Arial" pitchFamily="34" charset="0"/>
              </a:rPr>
              <a:t>r.o</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Františkovy</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Lázně</a:t>
            </a:r>
            <a:endParaRPr lang="en-US" altLang="ko-KR" sz="1000" dirty="0">
              <a:solidFill>
                <a:schemeClr val="bg1"/>
              </a:solidFill>
              <a:cs typeface="Arial" pitchFamily="34" charset="0"/>
            </a:endParaRPr>
          </a:p>
          <a:p>
            <a:r>
              <a:rPr lang="en-US" altLang="ko-KR" sz="1000" dirty="0">
                <a:solidFill>
                  <a:schemeClr val="bg1"/>
                </a:solidFill>
                <a:cs typeface="Arial" pitchFamily="34" charset="0"/>
              </a:rPr>
              <a:t>HP-</a:t>
            </a:r>
            <a:r>
              <a:rPr lang="en-US" altLang="ko-KR" sz="1000" dirty="0" err="1">
                <a:solidFill>
                  <a:schemeClr val="bg1"/>
                </a:solidFill>
                <a:cs typeface="Arial" pitchFamily="34" charset="0"/>
              </a:rPr>
              <a:t>chemie</a:t>
            </a:r>
            <a:r>
              <a:rPr lang="en-US" altLang="ko-KR" sz="1000" dirty="0">
                <a:solidFill>
                  <a:schemeClr val="bg1"/>
                </a:solidFill>
                <a:cs typeface="Arial" pitchFamily="34" charset="0"/>
              </a:rPr>
              <a:t> Pelzer (UK) </a:t>
            </a:r>
            <a:r>
              <a:rPr lang="en-US" altLang="ko-KR" sz="1000" dirty="0" err="1">
                <a:solidFill>
                  <a:schemeClr val="bg1"/>
                </a:solidFill>
                <a:cs typeface="Arial" pitchFamily="34" charset="0"/>
              </a:rPr>
              <a:t>Ltd.Speke</a:t>
            </a:r>
            <a:endParaRPr lang="en-US" altLang="ko-KR" sz="1000" dirty="0">
              <a:solidFill>
                <a:schemeClr val="bg1"/>
              </a:solidFill>
              <a:cs typeface="Arial" pitchFamily="34" charset="0"/>
            </a:endParaRPr>
          </a:p>
          <a:p>
            <a:r>
              <a:rPr lang="en-US" altLang="ko-KR" sz="1000" dirty="0">
                <a:solidFill>
                  <a:schemeClr val="bg1"/>
                </a:solidFill>
                <a:cs typeface="Arial" pitchFamily="34" charset="0"/>
              </a:rPr>
              <a:t>INTEVA Products Czech Republic </a:t>
            </a:r>
            <a:r>
              <a:rPr lang="en-US" altLang="ko-KR" sz="1000" dirty="0" err="1">
                <a:solidFill>
                  <a:schemeClr val="bg1"/>
                </a:solidFill>
                <a:cs typeface="Arial" pitchFamily="34" charset="0"/>
              </a:rPr>
              <a:t>a.s.</a:t>
            </a:r>
            <a:r>
              <a:rPr lang="en-US" altLang="ko-KR" sz="1000" dirty="0">
                <a:solidFill>
                  <a:schemeClr val="bg1"/>
                </a:solidFill>
                <a:cs typeface="Arial" pitchFamily="34" charset="0"/>
              </a:rPr>
              <a:t> Liberec</a:t>
            </a:r>
          </a:p>
          <a:p>
            <a:r>
              <a:rPr lang="en-US" altLang="ko-KR" sz="1000" dirty="0">
                <a:solidFill>
                  <a:schemeClr val="bg1"/>
                </a:solidFill>
                <a:cs typeface="Arial" pitchFamily="34" charset="0"/>
              </a:rPr>
              <a:t>ITW Slovakia </a:t>
            </a:r>
            <a:r>
              <a:rPr lang="en-US" altLang="ko-KR" sz="1000" dirty="0" err="1">
                <a:solidFill>
                  <a:schemeClr val="bg1"/>
                </a:solidFill>
                <a:cs typeface="Arial" pitchFamily="34" charset="0"/>
              </a:rPr>
              <a:t>s.r.o.</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Bytča</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dříve</a:t>
            </a:r>
            <a:r>
              <a:rPr lang="en-US" altLang="ko-KR" sz="1000" dirty="0">
                <a:solidFill>
                  <a:schemeClr val="bg1"/>
                </a:solidFill>
                <a:cs typeface="Arial" pitchFamily="34" charset="0"/>
              </a:rPr>
              <a:t> TRW)</a:t>
            </a:r>
          </a:p>
          <a:p>
            <a:r>
              <a:rPr lang="en-US" altLang="ko-KR" sz="1000" dirty="0">
                <a:solidFill>
                  <a:schemeClr val="bg1"/>
                </a:solidFill>
                <a:cs typeface="Arial" pitchFamily="34" charset="0"/>
              </a:rPr>
              <a:t>JOHNSON CONTROLS </a:t>
            </a:r>
            <a:r>
              <a:rPr lang="en-US" altLang="ko-KR" sz="1000" dirty="0" err="1">
                <a:solidFill>
                  <a:schemeClr val="bg1"/>
                </a:solidFill>
                <a:cs typeface="Arial" pitchFamily="34" charset="0"/>
              </a:rPr>
              <a:t>Námestovo</a:t>
            </a:r>
            <a:endParaRPr lang="en-US" altLang="ko-KR" sz="1000" dirty="0">
              <a:solidFill>
                <a:schemeClr val="bg1"/>
              </a:solidFill>
              <a:cs typeface="Arial" pitchFamily="34" charset="0"/>
            </a:endParaRPr>
          </a:p>
          <a:p>
            <a:r>
              <a:rPr lang="en-US" altLang="ko-KR" sz="1000" dirty="0">
                <a:solidFill>
                  <a:schemeClr val="bg1"/>
                </a:solidFill>
                <a:cs typeface="Arial" pitchFamily="34" charset="0"/>
              </a:rPr>
              <a:t>KOAM </a:t>
            </a:r>
            <a:r>
              <a:rPr lang="en-US" altLang="ko-KR" sz="1000" dirty="0" err="1">
                <a:solidFill>
                  <a:schemeClr val="bg1"/>
                </a:solidFill>
                <a:cs typeface="Arial" pitchFamily="34" charset="0"/>
              </a:rPr>
              <a:t>Elektronik</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s.r.o.</a:t>
            </a:r>
            <a:endParaRPr lang="en-US" altLang="ko-KR" sz="1000" dirty="0">
              <a:solidFill>
                <a:schemeClr val="bg1"/>
              </a:solidFill>
              <a:cs typeface="Arial" pitchFamily="34" charset="0"/>
            </a:endParaRPr>
          </a:p>
          <a:p>
            <a:r>
              <a:rPr lang="en-US" altLang="ko-KR" sz="1000" dirty="0">
                <a:solidFill>
                  <a:schemeClr val="bg1"/>
                </a:solidFill>
                <a:cs typeface="Arial" pitchFamily="34" charset="0"/>
              </a:rPr>
              <a:t>KPHN </a:t>
            </a:r>
            <a:r>
              <a:rPr lang="en-US" altLang="ko-KR" sz="1000" dirty="0" err="1">
                <a:solidFill>
                  <a:schemeClr val="bg1"/>
                </a:solidFill>
                <a:cs typeface="Arial" pitchFamily="34" charset="0"/>
              </a:rPr>
              <a:t>a.s.</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Kolín</a:t>
            </a:r>
            <a:endParaRPr lang="en-US" altLang="ko-KR" sz="1000" dirty="0">
              <a:solidFill>
                <a:schemeClr val="bg1"/>
              </a:solidFill>
              <a:cs typeface="Arial" pitchFamily="34" charset="0"/>
            </a:endParaRPr>
          </a:p>
          <a:p>
            <a:r>
              <a:rPr lang="en-US" altLang="ko-KR" sz="1000" dirty="0">
                <a:solidFill>
                  <a:schemeClr val="bg1"/>
                </a:solidFill>
                <a:cs typeface="Arial" pitchFamily="34" charset="0"/>
              </a:rPr>
              <a:t>LINDE + WIEMANN CZ, </a:t>
            </a:r>
            <a:r>
              <a:rPr lang="en-US" altLang="ko-KR" sz="1000" dirty="0" err="1">
                <a:solidFill>
                  <a:schemeClr val="bg1"/>
                </a:solidFill>
                <a:cs typeface="Arial" pitchFamily="34" charset="0"/>
              </a:rPr>
              <a:t>s.r.o.</a:t>
            </a:r>
            <a:r>
              <a:rPr lang="en-US" altLang="ko-KR" sz="1000" dirty="0">
                <a:solidFill>
                  <a:schemeClr val="bg1"/>
                </a:solidFill>
                <a:cs typeface="Arial" pitchFamily="34" charset="0"/>
              </a:rPr>
              <a:t> - </a:t>
            </a:r>
            <a:r>
              <a:rPr lang="en-US" altLang="ko-KR" sz="1000" dirty="0" err="1">
                <a:solidFill>
                  <a:schemeClr val="bg1"/>
                </a:solidFill>
                <a:cs typeface="Arial" pitchFamily="34" charset="0"/>
              </a:rPr>
              <a:t>závody</a:t>
            </a:r>
            <a:endParaRPr lang="en-US" altLang="ko-KR" sz="1000" dirty="0">
              <a:solidFill>
                <a:schemeClr val="bg1"/>
              </a:solidFill>
              <a:cs typeface="Arial" pitchFamily="34" charset="0"/>
            </a:endParaRPr>
          </a:p>
        </p:txBody>
      </p:sp>
      <p:sp>
        <p:nvSpPr>
          <p:cNvPr id="16" name="TextBox 13">
            <a:extLst>
              <a:ext uri="{FF2B5EF4-FFF2-40B4-BE49-F238E27FC236}">
                <a16:creationId xmlns:a16="http://schemas.microsoft.com/office/drawing/2014/main" id="{6B9B5475-A78F-4A8C-A268-8C494738E6F8}"/>
              </a:ext>
            </a:extLst>
          </p:cNvPr>
          <p:cNvSpPr txBox="1"/>
          <p:nvPr/>
        </p:nvSpPr>
        <p:spPr>
          <a:xfrm>
            <a:off x="6156176" y="980111"/>
            <a:ext cx="2304256" cy="3939540"/>
          </a:xfrm>
          <a:prstGeom prst="rect">
            <a:avLst/>
          </a:prstGeom>
          <a:solidFill>
            <a:srgbClr val="69B6CC"/>
          </a:solidFill>
        </p:spPr>
        <p:txBody>
          <a:bodyPr wrap="square" rtlCol="0">
            <a:spAutoFit/>
          </a:bodyPr>
          <a:lstStyle/>
          <a:p>
            <a:r>
              <a:rPr lang="en-US" altLang="ko-KR" sz="1000" dirty="0">
                <a:solidFill>
                  <a:schemeClr val="bg1"/>
                </a:solidFill>
                <a:cs typeface="Arial" pitchFamily="34" charset="0"/>
              </a:rPr>
              <a:t>AGC Processing Teplice</a:t>
            </a:r>
          </a:p>
          <a:p>
            <a:r>
              <a:rPr lang="en-US" altLang="ko-KR" sz="1000" dirty="0">
                <a:solidFill>
                  <a:schemeClr val="bg1"/>
                </a:solidFill>
                <a:cs typeface="Arial" pitchFamily="34" charset="0"/>
              </a:rPr>
              <a:t>ArcelorMittal Tubular Products </a:t>
            </a:r>
            <a:r>
              <a:rPr lang="en-US" altLang="ko-KR" sz="1000" dirty="0" err="1">
                <a:solidFill>
                  <a:schemeClr val="bg1"/>
                </a:solidFill>
                <a:cs typeface="Arial" pitchFamily="34" charset="0"/>
              </a:rPr>
              <a:t>Karviná</a:t>
            </a:r>
            <a:endParaRPr lang="en-US" altLang="ko-KR" sz="1000" dirty="0">
              <a:solidFill>
                <a:schemeClr val="bg1"/>
              </a:solidFill>
              <a:cs typeface="Arial" pitchFamily="34" charset="0"/>
            </a:endParaRPr>
          </a:p>
          <a:p>
            <a:r>
              <a:rPr lang="en-US" altLang="ko-KR" sz="1000" dirty="0">
                <a:solidFill>
                  <a:schemeClr val="bg1"/>
                </a:solidFill>
                <a:cs typeface="Arial" pitchFamily="34" charset="0"/>
              </a:rPr>
              <a:t>Autoneum CZ </a:t>
            </a:r>
            <a:r>
              <a:rPr lang="en-US" altLang="ko-KR" sz="1000" dirty="0" err="1">
                <a:solidFill>
                  <a:schemeClr val="bg1"/>
                </a:solidFill>
                <a:cs typeface="Arial" pitchFamily="34" charset="0"/>
              </a:rPr>
              <a:t>Hnátnice</a:t>
            </a:r>
            <a:endParaRPr lang="en-US" altLang="ko-KR" sz="1000" dirty="0">
              <a:solidFill>
                <a:schemeClr val="bg1"/>
              </a:solidFill>
              <a:cs typeface="Arial" pitchFamily="34" charset="0"/>
            </a:endParaRPr>
          </a:p>
          <a:p>
            <a:r>
              <a:rPr lang="en-US" altLang="ko-KR" sz="1000" dirty="0">
                <a:solidFill>
                  <a:schemeClr val="bg1"/>
                </a:solidFill>
                <a:cs typeface="Arial" pitchFamily="34" charset="0"/>
              </a:rPr>
              <a:t>BUKÓZA ENERGO </a:t>
            </a:r>
            <a:r>
              <a:rPr lang="en-US" altLang="ko-KR" sz="1000" dirty="0" err="1">
                <a:solidFill>
                  <a:schemeClr val="bg1"/>
                </a:solidFill>
                <a:cs typeface="Arial" pitchFamily="34" charset="0"/>
              </a:rPr>
              <a:t>Hencovce</a:t>
            </a:r>
            <a:endParaRPr lang="en-US" altLang="ko-KR" sz="1000" dirty="0">
              <a:solidFill>
                <a:schemeClr val="bg1"/>
              </a:solidFill>
              <a:cs typeface="Arial" pitchFamily="34" charset="0"/>
            </a:endParaRPr>
          </a:p>
          <a:p>
            <a:r>
              <a:rPr lang="en-US" altLang="ko-KR" sz="1000" dirty="0">
                <a:solidFill>
                  <a:schemeClr val="bg1"/>
                </a:solidFill>
                <a:cs typeface="Arial" pitchFamily="34" charset="0"/>
              </a:rPr>
              <a:t>CIREX CZ </a:t>
            </a:r>
            <a:r>
              <a:rPr lang="en-US" altLang="ko-KR" sz="1000" dirty="0" err="1">
                <a:solidFill>
                  <a:schemeClr val="bg1"/>
                </a:solidFill>
                <a:cs typeface="Arial" pitchFamily="34" charset="0"/>
              </a:rPr>
              <a:t>Kopřivnice</a:t>
            </a:r>
            <a:endParaRPr lang="en-US" altLang="ko-KR" sz="1000" dirty="0">
              <a:solidFill>
                <a:schemeClr val="bg1"/>
              </a:solidFill>
              <a:cs typeface="Arial" pitchFamily="34" charset="0"/>
            </a:endParaRPr>
          </a:p>
          <a:p>
            <a:r>
              <a:rPr lang="en-US" altLang="ko-KR" sz="1000" dirty="0">
                <a:solidFill>
                  <a:schemeClr val="bg1"/>
                </a:solidFill>
                <a:cs typeface="Arial" pitchFamily="34" charset="0"/>
              </a:rPr>
              <a:t>Gates Hydraulics</a:t>
            </a:r>
          </a:p>
          <a:p>
            <a:r>
              <a:rPr lang="en-US" altLang="ko-KR" sz="1000" dirty="0">
                <a:solidFill>
                  <a:schemeClr val="bg1"/>
                </a:solidFill>
                <a:cs typeface="Arial" pitchFamily="34" charset="0"/>
              </a:rPr>
              <a:t>HANIL E-HWA Automotive Poland</a:t>
            </a:r>
          </a:p>
          <a:p>
            <a:r>
              <a:rPr lang="en-US" altLang="ko-KR" sz="1000" dirty="0">
                <a:solidFill>
                  <a:schemeClr val="bg1"/>
                </a:solidFill>
                <a:cs typeface="Arial" pitchFamily="34" charset="0"/>
              </a:rPr>
              <a:t>IMI - Integrated Micro-Electronics </a:t>
            </a:r>
            <a:r>
              <a:rPr lang="en-US" altLang="ko-KR" sz="1000" dirty="0" err="1">
                <a:solidFill>
                  <a:schemeClr val="bg1"/>
                </a:solidFill>
                <a:cs typeface="Arial" pitchFamily="34" charset="0"/>
              </a:rPr>
              <a:t>Třemošná</a:t>
            </a:r>
            <a:r>
              <a:rPr lang="en-US" altLang="ko-KR" sz="1000" dirty="0">
                <a:solidFill>
                  <a:schemeClr val="bg1"/>
                </a:solidFill>
                <a:cs typeface="Arial" pitchFamily="34" charset="0"/>
              </a:rPr>
              <a:t> u </a:t>
            </a:r>
            <a:r>
              <a:rPr lang="en-US" altLang="ko-KR" sz="1000" dirty="0" err="1">
                <a:solidFill>
                  <a:schemeClr val="bg1"/>
                </a:solidFill>
                <a:cs typeface="Arial" pitchFamily="34" charset="0"/>
              </a:rPr>
              <a:t>Plzně</a:t>
            </a:r>
            <a:endParaRPr lang="en-US" altLang="ko-KR" sz="1000" dirty="0">
              <a:solidFill>
                <a:schemeClr val="bg1"/>
              </a:solidFill>
              <a:cs typeface="Arial" pitchFamily="34" charset="0"/>
            </a:endParaRPr>
          </a:p>
          <a:p>
            <a:r>
              <a:rPr lang="en-US" altLang="ko-KR" sz="1000" dirty="0">
                <a:solidFill>
                  <a:schemeClr val="bg1"/>
                </a:solidFill>
                <a:cs typeface="Arial" pitchFamily="34" charset="0"/>
              </a:rPr>
              <a:t>IVECO Czech Republic </a:t>
            </a:r>
            <a:r>
              <a:rPr lang="en-US" altLang="ko-KR" sz="1000" dirty="0" err="1">
                <a:solidFill>
                  <a:schemeClr val="bg1"/>
                </a:solidFill>
                <a:cs typeface="Arial" pitchFamily="34" charset="0"/>
              </a:rPr>
              <a:t>Vysoké</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Mýto</a:t>
            </a:r>
            <a:endParaRPr lang="en-US" altLang="ko-KR" sz="1000" dirty="0">
              <a:solidFill>
                <a:schemeClr val="bg1"/>
              </a:solidFill>
              <a:cs typeface="Arial" pitchFamily="34" charset="0"/>
            </a:endParaRPr>
          </a:p>
          <a:p>
            <a:r>
              <a:rPr lang="en-US" altLang="ko-KR" sz="1000" dirty="0">
                <a:solidFill>
                  <a:schemeClr val="bg1"/>
                </a:solidFill>
                <a:cs typeface="Arial" pitchFamily="34" charset="0"/>
              </a:rPr>
              <a:t>Josef </a:t>
            </a:r>
            <a:r>
              <a:rPr lang="en-US" altLang="ko-KR" sz="1000" dirty="0" err="1">
                <a:solidFill>
                  <a:schemeClr val="bg1"/>
                </a:solidFill>
                <a:cs typeface="Arial" pitchFamily="34" charset="0"/>
              </a:rPr>
              <a:t>Šebek</a:t>
            </a:r>
            <a:r>
              <a:rPr lang="en-US" altLang="ko-KR" sz="1000" dirty="0">
                <a:solidFill>
                  <a:schemeClr val="bg1"/>
                </a:solidFill>
                <a:cs typeface="Arial" pitchFamily="34" charset="0"/>
              </a:rPr>
              <a:t> - INTEBO, </a:t>
            </a:r>
            <a:r>
              <a:rPr lang="en-US" altLang="ko-KR" sz="1000" dirty="0" err="1">
                <a:solidFill>
                  <a:schemeClr val="bg1"/>
                </a:solidFill>
                <a:cs typeface="Arial" pitchFamily="34" charset="0"/>
              </a:rPr>
              <a:t>Zvole</a:t>
            </a:r>
            <a:endParaRPr lang="en-US" altLang="ko-KR" sz="1000" dirty="0">
              <a:solidFill>
                <a:schemeClr val="bg1"/>
              </a:solidFill>
              <a:cs typeface="Arial" pitchFamily="34" charset="0"/>
            </a:endParaRPr>
          </a:p>
          <a:p>
            <a:r>
              <a:rPr lang="en-US" altLang="ko-KR" sz="1000" dirty="0" err="1">
                <a:solidFill>
                  <a:schemeClr val="bg1"/>
                </a:solidFill>
                <a:cs typeface="Arial" pitchFamily="34" charset="0"/>
              </a:rPr>
              <a:t>Kovofiniš</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Ledeč</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nad</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Sázavou</a:t>
            </a:r>
            <a:endParaRPr lang="en-US" altLang="ko-KR" sz="1000" dirty="0">
              <a:solidFill>
                <a:schemeClr val="bg1"/>
              </a:solidFill>
              <a:cs typeface="Arial" pitchFamily="34" charset="0"/>
            </a:endParaRPr>
          </a:p>
          <a:p>
            <a:r>
              <a:rPr lang="en-US" altLang="ko-KR" sz="1000" dirty="0">
                <a:solidFill>
                  <a:schemeClr val="bg1"/>
                </a:solidFill>
                <a:cs typeface="Arial" pitchFamily="34" charset="0"/>
              </a:rPr>
              <a:t>KOYO Bearings </a:t>
            </a:r>
            <a:r>
              <a:rPr lang="en-US" altLang="ko-KR" sz="1000" dirty="0" err="1">
                <a:solidFill>
                  <a:schemeClr val="bg1"/>
                </a:solidFill>
                <a:cs typeface="Arial" pitchFamily="34" charset="0"/>
              </a:rPr>
              <a:t>Česká</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Republika</a:t>
            </a:r>
            <a:endParaRPr lang="en-US" altLang="ko-KR" sz="1000" dirty="0">
              <a:solidFill>
                <a:schemeClr val="bg1"/>
              </a:solidFill>
              <a:cs typeface="Arial" pitchFamily="34" charset="0"/>
            </a:endParaRPr>
          </a:p>
          <a:p>
            <a:r>
              <a:rPr lang="en-US" altLang="ko-KR" sz="1000" dirty="0">
                <a:solidFill>
                  <a:schemeClr val="bg1"/>
                </a:solidFill>
                <a:cs typeface="Arial" pitchFamily="34" charset="0"/>
              </a:rPr>
              <a:t>MAGNA Automotive (CZ) </a:t>
            </a:r>
            <a:r>
              <a:rPr lang="en-US" altLang="ko-KR" sz="1000" dirty="0" err="1">
                <a:solidFill>
                  <a:schemeClr val="bg1"/>
                </a:solidFill>
                <a:cs typeface="Arial" pitchFamily="34" charset="0"/>
              </a:rPr>
              <a:t>Chabařovice</a:t>
            </a:r>
            <a:endParaRPr lang="en-US" altLang="ko-KR" sz="1000" dirty="0">
              <a:solidFill>
                <a:schemeClr val="bg1"/>
              </a:solidFill>
              <a:cs typeface="Arial" pitchFamily="34" charset="0"/>
            </a:endParaRPr>
          </a:p>
          <a:p>
            <a:r>
              <a:rPr lang="en-US" altLang="ko-KR" sz="1000" dirty="0">
                <a:solidFill>
                  <a:schemeClr val="bg1"/>
                </a:solidFill>
                <a:cs typeface="Arial" pitchFamily="34" charset="0"/>
              </a:rPr>
              <a:t>MAGNA Automotive (CZ) </a:t>
            </a:r>
            <a:r>
              <a:rPr lang="en-US" altLang="ko-KR" sz="1000" dirty="0" err="1">
                <a:solidFill>
                  <a:schemeClr val="bg1"/>
                </a:solidFill>
                <a:cs typeface="Arial" pitchFamily="34" charset="0"/>
              </a:rPr>
              <a:t>Mladá</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Boleslav</a:t>
            </a:r>
            <a:endParaRPr lang="en-US" altLang="ko-KR" sz="1000" dirty="0">
              <a:solidFill>
                <a:schemeClr val="bg1"/>
              </a:solidFill>
              <a:cs typeface="Arial" pitchFamily="34" charset="0"/>
            </a:endParaRPr>
          </a:p>
          <a:p>
            <a:r>
              <a:rPr lang="en-US" altLang="ko-KR" sz="1000" dirty="0">
                <a:solidFill>
                  <a:schemeClr val="bg1"/>
                </a:solidFill>
                <a:cs typeface="Arial" pitchFamily="34" charset="0"/>
              </a:rPr>
              <a:t>M-E-P MEHLER ENGINEERED PRODUCTS </a:t>
            </a:r>
            <a:r>
              <a:rPr lang="en-US" altLang="ko-KR" sz="1000" dirty="0" err="1">
                <a:solidFill>
                  <a:schemeClr val="bg1"/>
                </a:solidFill>
                <a:cs typeface="Arial" pitchFamily="34" charset="0"/>
              </a:rPr>
              <a:t>Jilemnice</a:t>
            </a:r>
            <a:endParaRPr lang="en-US" altLang="ko-KR" sz="1000" dirty="0">
              <a:solidFill>
                <a:schemeClr val="bg1"/>
              </a:solidFill>
              <a:cs typeface="Arial" pitchFamily="34" charset="0"/>
            </a:endParaRPr>
          </a:p>
          <a:p>
            <a:r>
              <a:rPr lang="en-US" altLang="ko-KR" sz="1000" dirty="0">
                <a:solidFill>
                  <a:schemeClr val="bg1"/>
                </a:solidFill>
                <a:cs typeface="Arial" pitchFamily="34" charset="0"/>
              </a:rPr>
              <a:t>MERGON Corporation Anderson USA</a:t>
            </a:r>
          </a:p>
          <a:p>
            <a:r>
              <a:rPr lang="en-US" altLang="ko-KR" sz="1000" dirty="0">
                <a:solidFill>
                  <a:schemeClr val="bg1"/>
                </a:solidFill>
                <a:cs typeface="Arial" pitchFamily="34" charset="0"/>
              </a:rPr>
              <a:t>MERGON International </a:t>
            </a:r>
            <a:r>
              <a:rPr lang="en-US" altLang="ko-KR" sz="1000" dirty="0" err="1">
                <a:solidFill>
                  <a:schemeClr val="bg1"/>
                </a:solidFill>
                <a:cs typeface="Arial" pitchFamily="34" charset="0"/>
              </a:rPr>
              <a:t>Castlepollard</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Irsko</a:t>
            </a:r>
            <a:endParaRPr lang="en-US" altLang="ko-KR" sz="1000" dirty="0">
              <a:solidFill>
                <a:schemeClr val="bg1"/>
              </a:solidFill>
              <a:cs typeface="Arial" pitchFamily="34" charset="0"/>
            </a:endParaRPr>
          </a:p>
          <a:p>
            <a:r>
              <a:rPr lang="cs-CZ" altLang="ko-KR" sz="1000" dirty="0">
                <a:solidFill>
                  <a:schemeClr val="bg1"/>
                </a:solidFill>
                <a:cs typeface="Arial" pitchFamily="34" charset="0"/>
              </a:rPr>
              <a:t>NKT</a:t>
            </a:r>
            <a:r>
              <a:rPr lang="en-US" altLang="ko-KR" sz="1000" dirty="0">
                <a:solidFill>
                  <a:schemeClr val="bg1"/>
                </a:solidFill>
                <a:cs typeface="Arial" pitchFamily="34" charset="0"/>
              </a:rPr>
              <a:t> cables </a:t>
            </a:r>
            <a:r>
              <a:rPr lang="en-US" altLang="ko-KR" sz="1000" dirty="0" err="1">
                <a:solidFill>
                  <a:schemeClr val="bg1"/>
                </a:solidFill>
                <a:cs typeface="Arial" pitchFamily="34" charset="0"/>
              </a:rPr>
              <a:t>Velké</a:t>
            </a:r>
            <a:r>
              <a:rPr lang="en-US" altLang="ko-KR" sz="1000" dirty="0">
                <a:solidFill>
                  <a:schemeClr val="bg1"/>
                </a:solidFill>
                <a:cs typeface="Arial" pitchFamily="34" charset="0"/>
              </a:rPr>
              <a:t> </a:t>
            </a:r>
            <a:r>
              <a:rPr lang="en-US" altLang="ko-KR" sz="1000" dirty="0" err="1">
                <a:solidFill>
                  <a:schemeClr val="bg1"/>
                </a:solidFill>
                <a:cs typeface="Arial" pitchFamily="34" charset="0"/>
              </a:rPr>
              <a:t>Meziříčí</a:t>
            </a:r>
            <a:endParaRPr lang="en-US" altLang="ko-KR" sz="1000" dirty="0">
              <a:solidFill>
                <a:schemeClr val="bg1"/>
              </a:solidFill>
              <a:cs typeface="Arial" pitchFamily="34" charset="0"/>
            </a:endParaRPr>
          </a:p>
        </p:txBody>
      </p:sp>
    </p:spTree>
    <p:extLst>
      <p:ext uri="{BB962C8B-B14F-4D97-AF65-F5344CB8AC3E}">
        <p14:creationId xmlns:p14="http://schemas.microsoft.com/office/powerpoint/2010/main" val="131171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57A7BD"/>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12" y="460638"/>
            <a:ext cx="9144000" cy="576063"/>
          </a:xfrm>
        </p:spPr>
        <p:txBody>
          <a:bodyPr/>
          <a:lstStyle/>
          <a:p>
            <a:r>
              <a:rPr lang="cs-CZ" altLang="ko-KR" dirty="0"/>
              <a:t>T</a:t>
            </a:r>
            <a:r>
              <a:rPr lang="en-US" altLang="ko-KR" dirty="0"/>
              <a:t>hank you for your time</a:t>
            </a:r>
            <a:endParaRPr lang="ko-KR" altLang="en-US" dirty="0">
              <a:solidFill>
                <a:schemeClr val="bg1"/>
              </a:solidFill>
            </a:endParaRPr>
          </a:p>
        </p:txBody>
      </p:sp>
      <p:sp>
        <p:nvSpPr>
          <p:cNvPr id="3" name="Text Placeholder 2"/>
          <p:cNvSpPr>
            <a:spLocks noGrp="1"/>
          </p:cNvSpPr>
          <p:nvPr>
            <p:ph type="body" sz="quarter" idx="11"/>
          </p:nvPr>
        </p:nvSpPr>
        <p:spPr>
          <a:xfrm>
            <a:off x="-21064" y="3939902"/>
            <a:ext cx="9144000" cy="288032"/>
          </a:xfrm>
        </p:spPr>
        <p:txBody>
          <a:bodyPr/>
          <a:lstStyle/>
          <a:p>
            <a:pPr lvl="0"/>
            <a:r>
              <a:rPr lang="cs-CZ" altLang="ko-KR" sz="1800" dirty="0">
                <a:solidFill>
                  <a:schemeClr val="bg1"/>
                </a:solidFill>
              </a:rPr>
              <a:t>www.profylax.cz</a:t>
            </a:r>
            <a:endParaRPr lang="en-US" altLang="ko-KR" sz="1800" dirty="0">
              <a:solidFill>
                <a:schemeClr val="bg1"/>
              </a:solidFill>
            </a:endParaRPr>
          </a:p>
        </p:txBody>
      </p:sp>
      <p:pic>
        <p:nvPicPr>
          <p:cNvPr id="4" name="Obrázek 3">
            <a:extLst>
              <a:ext uri="{FF2B5EF4-FFF2-40B4-BE49-F238E27FC236}">
                <a16:creationId xmlns:a16="http://schemas.microsoft.com/office/drawing/2014/main" id="{72E2D4ED-32AC-47CB-A317-F9BB8420DBDE}"/>
              </a:ext>
            </a:extLst>
          </p:cNvPr>
          <p:cNvPicPr>
            <a:picLocks noChangeAspect="1"/>
          </p:cNvPicPr>
          <p:nvPr/>
        </p:nvPicPr>
        <p:blipFill>
          <a:blip r:embed="rId2">
            <a:alphaModFix amt="85000"/>
            <a:extLst>
              <a:ext uri="{28A0092B-C50C-407E-A947-70E740481C1C}">
                <a14:useLocalDpi xmlns:a14="http://schemas.microsoft.com/office/drawing/2010/main"/>
              </a:ext>
            </a:extLst>
          </a:blip>
          <a:stretch>
            <a:fillRect/>
          </a:stretch>
        </p:blipFill>
        <p:spPr>
          <a:xfrm>
            <a:off x="2043225" y="1504569"/>
            <a:ext cx="5057254" cy="1067181"/>
          </a:xfrm>
          <a:prstGeom prst="rect">
            <a:avLst/>
          </a:prstGeom>
        </p:spPr>
      </p:pic>
      <p:sp>
        <p:nvSpPr>
          <p:cNvPr id="5" name="Text Placeholder 3">
            <a:extLst>
              <a:ext uri="{FF2B5EF4-FFF2-40B4-BE49-F238E27FC236}">
                <a16:creationId xmlns:a16="http://schemas.microsoft.com/office/drawing/2014/main" id="{0A2394EA-6C88-42F2-A3EA-9B1A03700AD2}"/>
              </a:ext>
            </a:extLst>
          </p:cNvPr>
          <p:cNvSpPr txBox="1">
            <a:spLocks/>
          </p:cNvSpPr>
          <p:nvPr/>
        </p:nvSpPr>
        <p:spPr>
          <a:xfrm>
            <a:off x="2879664" y="2692514"/>
            <a:ext cx="3384376" cy="481178"/>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cs-CZ" altLang="ko-KR" cap="all" dirty="0">
                <a:solidFill>
                  <a:schemeClr val="accent5">
                    <a:lumMod val="50000"/>
                  </a:schemeClr>
                </a:solidFill>
              </a:rPr>
              <a:t>A </a:t>
            </a:r>
            <a:r>
              <a:rPr lang="en-US" altLang="ko-KR" cap="all" dirty="0">
                <a:solidFill>
                  <a:schemeClr val="accent5">
                    <a:lumMod val="50000"/>
                  </a:schemeClr>
                </a:solidFill>
              </a:rPr>
              <a:t>Program for planning </a:t>
            </a:r>
          </a:p>
          <a:p>
            <a:r>
              <a:rPr lang="en-US" altLang="ko-KR" cap="all" dirty="0">
                <a:solidFill>
                  <a:schemeClr val="accent5">
                    <a:lumMod val="50000"/>
                  </a:schemeClr>
                </a:solidFill>
              </a:rPr>
              <a:t>and maintenance management</a:t>
            </a:r>
          </a:p>
        </p:txBody>
      </p:sp>
    </p:spTree>
    <p:extLst>
      <p:ext uri="{BB962C8B-B14F-4D97-AF65-F5344CB8AC3E}">
        <p14:creationId xmlns:p14="http://schemas.microsoft.com/office/powerpoint/2010/main" val="6145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5">
                                            <p:txEl>
                                              <p:pRg st="1" end="1"/>
                                            </p:txEl>
                                          </p:spTgt>
                                        </p:tgtEl>
                                      </p:cBhvr>
                                    </p:animEffect>
                                    <p:animScale>
                                      <p:cBhvr>
                                        <p:cTn id="10" dur="250" autoRev="1" fill="hold"/>
                                        <p:tgtEl>
                                          <p:spTgt spid="5">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619672" y="743896"/>
            <a:ext cx="7524328" cy="288032"/>
          </a:xfrm>
        </p:spPr>
        <p:txBody>
          <a:bodyPr/>
          <a:lstStyle/>
          <a:p>
            <a:pPr lvl="0"/>
            <a:r>
              <a:rPr lang="cs-CZ" altLang="ko-KR" cap="all" dirty="0"/>
              <a:t>A </a:t>
            </a:r>
            <a:r>
              <a:rPr lang="en-US" altLang="ko-KR" cap="all" dirty="0"/>
              <a:t>Program for planning</a:t>
            </a:r>
            <a:r>
              <a:rPr lang="cs-CZ" altLang="ko-KR" cap="all" dirty="0"/>
              <a:t> </a:t>
            </a:r>
            <a:r>
              <a:rPr lang="en-US" altLang="ko-KR" cap="all" dirty="0"/>
              <a:t>and maintenance management</a:t>
            </a:r>
          </a:p>
          <a:p>
            <a:pPr lvl="0"/>
            <a:endParaRPr lang="en-US" altLang="ko-KR" dirty="0"/>
          </a:p>
        </p:txBody>
      </p:sp>
      <p:sp>
        <p:nvSpPr>
          <p:cNvPr id="6" name="Oval 5"/>
          <p:cNvSpPr/>
          <p:nvPr/>
        </p:nvSpPr>
        <p:spPr>
          <a:xfrm>
            <a:off x="2166052" y="1419622"/>
            <a:ext cx="1008112" cy="1008112"/>
          </a:xfrm>
          <a:prstGeom prst="ellipse">
            <a:avLst/>
          </a:prstGeom>
          <a:solidFill>
            <a:schemeClr val="bg1"/>
          </a:solidFill>
          <a:ln w="41275">
            <a:solidFill>
              <a:srgbClr val="69B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4625256" y="1419622"/>
            <a:ext cx="1008112" cy="1008112"/>
          </a:xfrm>
          <a:prstGeom prst="ellipse">
            <a:avLst/>
          </a:prstGeom>
          <a:solidFill>
            <a:schemeClr val="bg1"/>
          </a:solidFill>
          <a:ln w="41275">
            <a:solidFill>
              <a:srgbClr val="69B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7084460" y="1419622"/>
            <a:ext cx="1008112" cy="1008112"/>
          </a:xfrm>
          <a:prstGeom prst="ellipse">
            <a:avLst/>
          </a:prstGeom>
          <a:solidFill>
            <a:schemeClr val="bg1"/>
          </a:solidFill>
          <a:ln w="41275">
            <a:solidFill>
              <a:srgbClr val="69B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1543052" y="2562918"/>
            <a:ext cx="2254112" cy="1377444"/>
            <a:chOff x="3017860" y="4363106"/>
            <a:chExt cx="1654565" cy="1377444"/>
          </a:xfrm>
        </p:grpSpPr>
        <p:sp>
          <p:nvSpPr>
            <p:cNvPr id="11" name="TextBox 10"/>
            <p:cNvSpPr txBox="1"/>
            <p:nvPr/>
          </p:nvSpPr>
          <p:spPr>
            <a:xfrm>
              <a:off x="3017860" y="4909553"/>
              <a:ext cx="1654564" cy="830997"/>
            </a:xfrm>
            <a:prstGeom prst="rect">
              <a:avLst/>
            </a:prstGeom>
            <a:noFill/>
            <a:ln>
              <a:noFill/>
            </a:ln>
          </p:spPr>
          <p:txBody>
            <a:bodyPr wrap="square" rtlCol="0">
              <a:spAutoFit/>
            </a:bodyPr>
            <a:lstStyle/>
            <a:p>
              <a:pPr algn="ctr"/>
              <a:r>
                <a:rPr lang="cs-CZ" altLang="ko-KR" sz="1200" dirty="0">
                  <a:solidFill>
                    <a:schemeClr val="bg1"/>
                  </a:solidFill>
                  <a:cs typeface="Arial" pitchFamily="34" charset="0"/>
                </a:rPr>
                <a:t>CMMS </a:t>
              </a:r>
              <a:r>
                <a:rPr lang="en-US" altLang="ko-KR" sz="1200" dirty="0">
                  <a:solidFill>
                    <a:schemeClr val="bg1"/>
                  </a:solidFill>
                  <a:cs typeface="Arial" pitchFamily="34" charset="0"/>
                </a:rPr>
                <a:t>(computerized maintenance management systems) / EAM (enterprise asset management)  </a:t>
              </a:r>
            </a:p>
          </p:txBody>
        </p:sp>
        <p:sp>
          <p:nvSpPr>
            <p:cNvPr id="12" name="TextBox 11"/>
            <p:cNvSpPr txBox="1"/>
            <p:nvPr/>
          </p:nvSpPr>
          <p:spPr>
            <a:xfrm>
              <a:off x="3017860" y="4363106"/>
              <a:ext cx="1654565" cy="338554"/>
            </a:xfrm>
            <a:prstGeom prst="rect">
              <a:avLst/>
            </a:prstGeom>
            <a:noFill/>
          </p:spPr>
          <p:txBody>
            <a:bodyPr wrap="square" rtlCol="0">
              <a:spAutoFit/>
            </a:bodyPr>
            <a:lstStyle/>
            <a:p>
              <a:pPr algn="ctr"/>
              <a:r>
                <a:rPr lang="cs-CZ" altLang="ko-KR" sz="1600" b="1" dirty="0">
                  <a:solidFill>
                    <a:schemeClr val="bg1"/>
                  </a:solidFill>
                  <a:cs typeface="Arial" pitchFamily="34" charset="0"/>
                </a:rPr>
                <a:t>CMMS/EAM</a:t>
              </a:r>
              <a:endParaRPr lang="ko-KR" altLang="en-US" sz="1600" b="1" dirty="0">
                <a:solidFill>
                  <a:schemeClr val="bg1"/>
                </a:solidFill>
                <a:cs typeface="Arial" pitchFamily="34" charset="0"/>
              </a:endParaRPr>
            </a:p>
          </p:txBody>
        </p:sp>
      </p:grpSp>
      <p:grpSp>
        <p:nvGrpSpPr>
          <p:cNvPr id="13" name="Group 12"/>
          <p:cNvGrpSpPr/>
          <p:nvPr/>
        </p:nvGrpSpPr>
        <p:grpSpPr>
          <a:xfrm>
            <a:off x="4002256" y="2562918"/>
            <a:ext cx="2254112" cy="1377444"/>
            <a:chOff x="3017860" y="4363106"/>
            <a:chExt cx="1654565" cy="1377444"/>
          </a:xfrm>
        </p:grpSpPr>
        <p:sp>
          <p:nvSpPr>
            <p:cNvPr id="14" name="TextBox 13"/>
            <p:cNvSpPr txBox="1"/>
            <p:nvPr/>
          </p:nvSpPr>
          <p:spPr>
            <a:xfrm>
              <a:off x="3017860" y="4909553"/>
              <a:ext cx="1654564" cy="830997"/>
            </a:xfrm>
            <a:prstGeom prst="rect">
              <a:avLst/>
            </a:prstGeom>
            <a:noFill/>
            <a:ln>
              <a:noFill/>
            </a:ln>
          </p:spPr>
          <p:txBody>
            <a:bodyPr wrap="square" rtlCol="0">
              <a:spAutoFit/>
            </a:bodyPr>
            <a:lstStyle/>
            <a:p>
              <a:pPr algn="ctr"/>
              <a:r>
                <a:rPr lang="en-US" altLang="ko-KR" sz="1200" dirty="0">
                  <a:solidFill>
                    <a:schemeClr val="bg1"/>
                  </a:solidFill>
                  <a:cs typeface="Arial" pitchFamily="34" charset="0"/>
                </a:rPr>
                <a:t>The installation is easy and does not necessarily require any implementation assistance.</a:t>
              </a:r>
            </a:p>
          </p:txBody>
        </p:sp>
        <p:sp>
          <p:nvSpPr>
            <p:cNvPr id="15" name="TextBox 14"/>
            <p:cNvSpPr txBox="1"/>
            <p:nvPr/>
          </p:nvSpPr>
          <p:spPr>
            <a:xfrm>
              <a:off x="3017860" y="4363106"/>
              <a:ext cx="1654565" cy="584775"/>
            </a:xfrm>
            <a:prstGeom prst="rect">
              <a:avLst/>
            </a:prstGeom>
            <a:noFill/>
          </p:spPr>
          <p:txBody>
            <a:bodyPr wrap="square" rtlCol="0">
              <a:spAutoFit/>
            </a:bodyPr>
            <a:lstStyle/>
            <a:p>
              <a:pPr algn="ctr"/>
              <a:r>
                <a:rPr lang="cs-CZ" altLang="ko-KR" sz="1600" b="1" dirty="0" err="1">
                  <a:solidFill>
                    <a:schemeClr val="bg1"/>
                  </a:solidFill>
                  <a:cs typeface="Arial" pitchFamily="34" charset="0"/>
                </a:rPr>
                <a:t>Delphi</a:t>
              </a:r>
              <a:r>
                <a:rPr lang="cs-CZ" altLang="ko-KR" sz="1600" b="1" dirty="0">
                  <a:solidFill>
                    <a:schemeClr val="bg1"/>
                  </a:solidFill>
                  <a:cs typeface="Arial" pitchFamily="34" charset="0"/>
                </a:rPr>
                <a:t>, Windows</a:t>
              </a:r>
              <a:r>
                <a:rPr lang="cs-CZ" altLang="ko-KR" sz="1600" b="1">
                  <a:solidFill>
                    <a:schemeClr val="bg1"/>
                  </a:solidFill>
                  <a:cs typeface="Arial" pitchFamily="34" charset="0"/>
                </a:rPr>
                <a:t>, Android</a:t>
              </a:r>
              <a:r>
                <a:rPr lang="cs-CZ" altLang="ko-KR" sz="1600" b="1" dirty="0">
                  <a:solidFill>
                    <a:schemeClr val="bg1"/>
                  </a:solidFill>
                  <a:cs typeface="Arial" pitchFamily="34" charset="0"/>
                </a:rPr>
                <a:t>, </a:t>
              </a:r>
              <a:r>
                <a:rPr lang="cs-CZ" altLang="ko-KR" sz="1600" b="1" dirty="0" err="1">
                  <a:solidFill>
                    <a:schemeClr val="bg1"/>
                  </a:solidFill>
                  <a:cs typeface="Arial" pitchFamily="34" charset="0"/>
                </a:rPr>
                <a:t>NexusDB</a:t>
              </a:r>
              <a:endParaRPr lang="ko-KR" altLang="en-US" sz="1600" b="1" dirty="0">
                <a:solidFill>
                  <a:schemeClr val="bg1"/>
                </a:solidFill>
                <a:cs typeface="Arial" pitchFamily="34" charset="0"/>
              </a:endParaRPr>
            </a:p>
          </p:txBody>
        </p:sp>
      </p:grpSp>
      <p:grpSp>
        <p:nvGrpSpPr>
          <p:cNvPr id="16" name="Group 15"/>
          <p:cNvGrpSpPr/>
          <p:nvPr/>
        </p:nvGrpSpPr>
        <p:grpSpPr>
          <a:xfrm>
            <a:off x="6461460" y="2562918"/>
            <a:ext cx="2254112" cy="1008112"/>
            <a:chOff x="3017860" y="4363106"/>
            <a:chExt cx="1654565" cy="1008112"/>
          </a:xfrm>
        </p:grpSpPr>
        <p:sp>
          <p:nvSpPr>
            <p:cNvPr id="17" name="TextBox 16"/>
            <p:cNvSpPr txBox="1"/>
            <p:nvPr/>
          </p:nvSpPr>
          <p:spPr>
            <a:xfrm>
              <a:off x="3017860" y="4909553"/>
              <a:ext cx="1654564" cy="461665"/>
            </a:xfrm>
            <a:prstGeom prst="rect">
              <a:avLst/>
            </a:prstGeom>
            <a:noFill/>
            <a:ln>
              <a:noFill/>
            </a:ln>
          </p:spPr>
          <p:txBody>
            <a:bodyPr wrap="square" rtlCol="0">
              <a:spAutoFit/>
            </a:bodyPr>
            <a:lstStyle/>
            <a:p>
              <a:pPr algn="ctr"/>
              <a:r>
                <a:rPr lang="cs-CZ" altLang="ko-KR" sz="1200" dirty="0" err="1">
                  <a:solidFill>
                    <a:schemeClr val="bg1"/>
                  </a:solidFill>
                  <a:cs typeface="Arial" pitchFamily="34" charset="0"/>
                </a:rPr>
                <a:t>Profylax</a:t>
              </a:r>
              <a:r>
                <a:rPr lang="cs-CZ" altLang="ko-KR" sz="1200" dirty="0">
                  <a:solidFill>
                    <a:schemeClr val="bg1"/>
                  </a:solidFill>
                  <a:cs typeface="Arial" pitchFamily="34" charset="0"/>
                </a:rPr>
                <a:t> – </a:t>
              </a:r>
            </a:p>
            <a:p>
              <a:pPr algn="ctr"/>
              <a:r>
                <a:rPr lang="cs-CZ" altLang="ko-KR" sz="1200" dirty="0" err="1">
                  <a:solidFill>
                    <a:schemeClr val="bg1"/>
                  </a:solidFill>
                  <a:cs typeface="Arial" pitchFamily="34" charset="0"/>
                </a:rPr>
                <a:t>Your</a:t>
              </a:r>
              <a:r>
                <a:rPr lang="cs-CZ" altLang="ko-KR" sz="1200" dirty="0">
                  <a:solidFill>
                    <a:schemeClr val="bg1"/>
                  </a:solidFill>
                  <a:cs typeface="Arial" pitchFamily="34" charset="0"/>
                </a:rPr>
                <a:t> </a:t>
              </a:r>
              <a:r>
                <a:rPr lang="cs-CZ" altLang="ko-KR" sz="1200" dirty="0" err="1">
                  <a:solidFill>
                    <a:schemeClr val="bg1"/>
                  </a:solidFill>
                  <a:cs typeface="Arial" pitchFamily="34" charset="0"/>
                </a:rPr>
                <a:t>outpost</a:t>
              </a:r>
              <a:r>
                <a:rPr lang="cs-CZ" altLang="ko-KR" sz="1200" dirty="0">
                  <a:solidFill>
                    <a:schemeClr val="bg1"/>
                  </a:solidFill>
                  <a:cs typeface="Arial" pitchFamily="34" charset="0"/>
                </a:rPr>
                <a:t>.</a:t>
              </a:r>
              <a:endParaRPr lang="en-US" altLang="ko-KR" sz="1200" dirty="0">
                <a:solidFill>
                  <a:schemeClr val="bg1"/>
                </a:solidFill>
                <a:cs typeface="Arial" pitchFamily="34" charset="0"/>
              </a:endParaRPr>
            </a:p>
          </p:txBody>
        </p:sp>
        <p:sp>
          <p:nvSpPr>
            <p:cNvPr id="18" name="TextBox 17"/>
            <p:cNvSpPr txBox="1"/>
            <p:nvPr/>
          </p:nvSpPr>
          <p:spPr>
            <a:xfrm>
              <a:off x="3017860" y="4363106"/>
              <a:ext cx="1654565" cy="338554"/>
            </a:xfrm>
            <a:prstGeom prst="rect">
              <a:avLst/>
            </a:prstGeom>
            <a:noFill/>
          </p:spPr>
          <p:txBody>
            <a:bodyPr wrap="square" rtlCol="0">
              <a:spAutoFit/>
            </a:bodyPr>
            <a:lstStyle/>
            <a:p>
              <a:pPr algn="ctr"/>
              <a:r>
                <a:rPr lang="el-GR" altLang="ko-KR" sz="1600" b="1" dirty="0">
                  <a:solidFill>
                    <a:schemeClr val="bg1"/>
                  </a:solidFill>
                  <a:cs typeface="Arial" pitchFamily="34" charset="0"/>
                </a:rPr>
                <a:t>ΠΡΟΦΥΛΑΧ</a:t>
              </a:r>
              <a:endParaRPr lang="ko-KR" altLang="en-US" sz="1600" b="1" dirty="0">
                <a:solidFill>
                  <a:schemeClr val="bg1"/>
                </a:solidFill>
                <a:cs typeface="Arial" pitchFamily="34" charset="0"/>
              </a:endParaRPr>
            </a:p>
          </p:txBody>
        </p:sp>
      </p:grpSp>
      <p:sp>
        <p:nvSpPr>
          <p:cNvPr id="4" name="Rounded Rectangle 3"/>
          <p:cNvSpPr/>
          <p:nvPr/>
        </p:nvSpPr>
        <p:spPr>
          <a:xfrm>
            <a:off x="1770008" y="4102740"/>
            <a:ext cx="1800200" cy="360040"/>
          </a:xfrm>
          <a:prstGeom prst="roundRect">
            <a:avLst>
              <a:gd name="adj" fmla="val 50000"/>
            </a:avLst>
          </a:prstGeom>
          <a:solidFill>
            <a:schemeClr val="bg1"/>
          </a:solidFill>
          <a:ln w="41275">
            <a:solidFill>
              <a:srgbClr val="69B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3" name="TextBox 22"/>
          <p:cNvSpPr txBox="1"/>
          <p:nvPr/>
        </p:nvSpPr>
        <p:spPr>
          <a:xfrm>
            <a:off x="1569117" y="4144260"/>
            <a:ext cx="2254112" cy="276999"/>
          </a:xfrm>
          <a:prstGeom prst="rect">
            <a:avLst/>
          </a:prstGeom>
          <a:noFill/>
        </p:spPr>
        <p:txBody>
          <a:bodyPr wrap="square" rtlCol="0">
            <a:spAutoFit/>
          </a:bodyPr>
          <a:lstStyle/>
          <a:p>
            <a:pPr algn="ctr"/>
            <a:r>
              <a:rPr lang="cs-CZ" altLang="ko-KR" sz="1200" b="1" dirty="0" err="1">
                <a:solidFill>
                  <a:schemeClr val="accent1"/>
                </a:solidFill>
                <a:cs typeface="Arial" pitchFamily="34" charset="0"/>
              </a:rPr>
              <a:t>System</a:t>
            </a:r>
            <a:r>
              <a:rPr lang="cs-CZ" altLang="ko-KR" sz="1200" b="1" dirty="0">
                <a:solidFill>
                  <a:schemeClr val="accent1"/>
                </a:solidFill>
                <a:cs typeface="Arial" pitchFamily="34" charset="0"/>
              </a:rPr>
              <a:t> management</a:t>
            </a:r>
            <a:endParaRPr lang="ko-KR" altLang="en-US" sz="1200" b="1" dirty="0">
              <a:solidFill>
                <a:schemeClr val="accent1"/>
              </a:solidFill>
              <a:cs typeface="Arial" pitchFamily="34" charset="0"/>
            </a:endParaRPr>
          </a:p>
        </p:txBody>
      </p:sp>
      <p:sp>
        <p:nvSpPr>
          <p:cNvPr id="24" name="Rounded Rectangle 23"/>
          <p:cNvSpPr/>
          <p:nvPr/>
        </p:nvSpPr>
        <p:spPr>
          <a:xfrm>
            <a:off x="4229212" y="4102740"/>
            <a:ext cx="1800200" cy="360040"/>
          </a:xfrm>
          <a:prstGeom prst="roundRect">
            <a:avLst>
              <a:gd name="adj" fmla="val 50000"/>
            </a:avLst>
          </a:prstGeom>
          <a:solidFill>
            <a:schemeClr val="bg1"/>
          </a:solidFill>
          <a:ln w="41275">
            <a:solidFill>
              <a:srgbClr val="69B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5" name="TextBox 24"/>
          <p:cNvSpPr txBox="1"/>
          <p:nvPr/>
        </p:nvSpPr>
        <p:spPr>
          <a:xfrm>
            <a:off x="4424765" y="4143550"/>
            <a:ext cx="1409092" cy="276999"/>
          </a:xfrm>
          <a:prstGeom prst="rect">
            <a:avLst/>
          </a:prstGeom>
          <a:noFill/>
        </p:spPr>
        <p:txBody>
          <a:bodyPr wrap="square" rtlCol="0">
            <a:spAutoFit/>
          </a:bodyPr>
          <a:lstStyle/>
          <a:p>
            <a:pPr algn="ctr"/>
            <a:r>
              <a:rPr lang="cs-CZ" altLang="ko-KR" sz="1200" b="1" dirty="0" err="1">
                <a:solidFill>
                  <a:schemeClr val="accent3"/>
                </a:solidFill>
                <a:cs typeface="Arial" pitchFamily="34" charset="0"/>
              </a:rPr>
              <a:t>Compatibility</a:t>
            </a:r>
            <a:endParaRPr lang="ko-KR" altLang="en-US" sz="1400" b="1" dirty="0">
              <a:solidFill>
                <a:schemeClr val="accent3"/>
              </a:solidFill>
              <a:cs typeface="Arial" pitchFamily="34" charset="0"/>
            </a:endParaRPr>
          </a:p>
        </p:txBody>
      </p:sp>
      <p:sp>
        <p:nvSpPr>
          <p:cNvPr id="26" name="Rounded Rectangle 25"/>
          <p:cNvSpPr/>
          <p:nvPr/>
        </p:nvSpPr>
        <p:spPr>
          <a:xfrm>
            <a:off x="6688416" y="4102740"/>
            <a:ext cx="1800200" cy="360040"/>
          </a:xfrm>
          <a:prstGeom prst="roundRect">
            <a:avLst>
              <a:gd name="adj" fmla="val 50000"/>
            </a:avLst>
          </a:prstGeom>
          <a:solidFill>
            <a:schemeClr val="bg1"/>
          </a:solidFill>
          <a:ln w="41275">
            <a:solidFill>
              <a:srgbClr val="69B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7" name="TextBox 26"/>
          <p:cNvSpPr txBox="1"/>
          <p:nvPr/>
        </p:nvSpPr>
        <p:spPr>
          <a:xfrm>
            <a:off x="7084460" y="4148593"/>
            <a:ext cx="1159948" cy="276999"/>
          </a:xfrm>
          <a:prstGeom prst="rect">
            <a:avLst/>
          </a:prstGeom>
          <a:noFill/>
        </p:spPr>
        <p:txBody>
          <a:bodyPr wrap="square" rtlCol="0">
            <a:spAutoFit/>
          </a:bodyPr>
          <a:lstStyle/>
          <a:p>
            <a:pPr algn="ctr"/>
            <a:r>
              <a:rPr lang="cs-CZ" altLang="ko-KR" sz="1200" b="1" dirty="0" err="1">
                <a:solidFill>
                  <a:schemeClr val="accent1"/>
                </a:solidFill>
                <a:cs typeface="Arial" pitchFamily="34" charset="0"/>
              </a:rPr>
              <a:t>Prophylaxis</a:t>
            </a:r>
            <a:endParaRPr lang="ko-KR" altLang="en-US" sz="1400" b="1" dirty="0">
              <a:solidFill>
                <a:schemeClr val="accent1"/>
              </a:solidFill>
              <a:cs typeface="Arial" pitchFamily="34" charset="0"/>
            </a:endParaRPr>
          </a:p>
        </p:txBody>
      </p:sp>
      <p:pic>
        <p:nvPicPr>
          <p:cNvPr id="5" name="Obrázek 4">
            <a:extLst>
              <a:ext uri="{FF2B5EF4-FFF2-40B4-BE49-F238E27FC236}">
                <a16:creationId xmlns:a16="http://schemas.microsoft.com/office/drawing/2014/main" id="{4D659BAE-9E6A-48A1-B905-C2EFE3BC085E}"/>
              </a:ext>
            </a:extLst>
          </p:cNvPr>
          <p:cNvPicPr>
            <a:picLocks noChangeAspect="1"/>
          </p:cNvPicPr>
          <p:nvPr/>
        </p:nvPicPr>
        <p:blipFill>
          <a:blip r:embed="rId2"/>
          <a:stretch>
            <a:fillRect/>
          </a:stretch>
        </p:blipFill>
        <p:spPr>
          <a:xfrm>
            <a:off x="2411760" y="1635646"/>
            <a:ext cx="568826" cy="568826"/>
          </a:xfrm>
          <a:prstGeom prst="rect">
            <a:avLst/>
          </a:prstGeom>
        </p:spPr>
      </p:pic>
      <p:sp>
        <p:nvSpPr>
          <p:cNvPr id="32" name="Freeform 32">
            <a:extLst>
              <a:ext uri="{FF2B5EF4-FFF2-40B4-BE49-F238E27FC236}">
                <a16:creationId xmlns:a16="http://schemas.microsoft.com/office/drawing/2014/main" id="{E35E1524-2DDF-4BA2-9842-27ECEA6CC69D}"/>
              </a:ext>
            </a:extLst>
          </p:cNvPr>
          <p:cNvSpPr/>
          <p:nvPr/>
        </p:nvSpPr>
        <p:spPr>
          <a:xfrm>
            <a:off x="4860032" y="1635646"/>
            <a:ext cx="576064" cy="503935"/>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3" name="Rounded Rectangle 51">
            <a:extLst>
              <a:ext uri="{FF2B5EF4-FFF2-40B4-BE49-F238E27FC236}">
                <a16:creationId xmlns:a16="http://schemas.microsoft.com/office/drawing/2014/main" id="{FBA6E834-EE85-4FE0-94DF-94D30C11AD89}"/>
              </a:ext>
            </a:extLst>
          </p:cNvPr>
          <p:cNvSpPr/>
          <p:nvPr/>
        </p:nvSpPr>
        <p:spPr>
          <a:xfrm rot="16200000" flipH="1">
            <a:off x="7317889" y="1681818"/>
            <a:ext cx="541252" cy="504057"/>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pic>
        <p:nvPicPr>
          <p:cNvPr id="34" name="Obrázek 33">
            <a:extLst>
              <a:ext uri="{FF2B5EF4-FFF2-40B4-BE49-F238E27FC236}">
                <a16:creationId xmlns:a16="http://schemas.microsoft.com/office/drawing/2014/main" id="{6D8786AE-C672-4A5A-963E-17BE158138E9}"/>
              </a:ext>
            </a:extLst>
          </p:cNvPr>
          <p:cNvPicPr>
            <a:picLocks noChangeAspect="1"/>
          </p:cNvPicPr>
          <p:nvPr/>
        </p:nvPicPr>
        <p:blipFill>
          <a:blip r:embed="rId3" cstate="print">
            <a:alphaModFix amt="85000"/>
            <a:extLst>
              <a:ext uri="{28A0092B-C50C-407E-A947-70E740481C1C}">
                <a14:useLocalDpi xmlns:a14="http://schemas.microsoft.com/office/drawing/2010/main"/>
              </a:ext>
            </a:extLst>
          </a:blip>
          <a:stretch>
            <a:fillRect/>
          </a:stretch>
        </p:blipFill>
        <p:spPr>
          <a:xfrm>
            <a:off x="1691680" y="150162"/>
            <a:ext cx="2400182" cy="506486"/>
          </a:xfrm>
          <a:prstGeom prst="rect">
            <a:avLst/>
          </a:prstGeom>
        </p:spPr>
      </p:pic>
    </p:spTree>
    <p:extLst>
      <p:ext uri="{BB962C8B-B14F-4D97-AF65-F5344CB8AC3E}">
        <p14:creationId xmlns:p14="http://schemas.microsoft.com/office/powerpoint/2010/main" val="101511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3"/>
                                        </p:tgtEl>
                                      </p:cBhvr>
                                    </p:animEffect>
                                    <p:animScale>
                                      <p:cBhvr>
                                        <p:cTn id="7" dur="250" autoRev="1" fill="hold"/>
                                        <p:tgtEl>
                                          <p:spTgt spid="23"/>
                                        </p:tgtEl>
                                      </p:cBhvr>
                                      <p:by x="105000" y="105000"/>
                                    </p:animScale>
                                  </p:childTnLst>
                                </p:cTn>
                              </p:par>
                            </p:childTnLst>
                          </p:cTn>
                        </p:par>
                        <p:par>
                          <p:cTn id="8" fill="hold">
                            <p:stCondLst>
                              <p:cond delay="500"/>
                            </p:stCondLst>
                            <p:childTnLst>
                              <p:par>
                                <p:cTn id="9" presetID="26" presetClass="emph" presetSubtype="0" fill="hold" grpId="0" nodeType="afterEffect">
                                  <p:stCondLst>
                                    <p:cond delay="2500"/>
                                  </p:stCondLst>
                                  <p:childTnLst>
                                    <p:animEffect transition="out" filter="fade">
                                      <p:cBhvr>
                                        <p:cTn id="10" dur="500" tmFilter="0, 0; .2, .5; .8, .5; 1, 0"/>
                                        <p:tgtEl>
                                          <p:spTgt spid="25"/>
                                        </p:tgtEl>
                                      </p:cBhvr>
                                    </p:animEffect>
                                    <p:animScale>
                                      <p:cBhvr>
                                        <p:cTn id="11" dur="250" autoRev="1" fill="hold"/>
                                        <p:tgtEl>
                                          <p:spTgt spid="25"/>
                                        </p:tgtEl>
                                      </p:cBhvr>
                                      <p:by x="105000" y="105000"/>
                                    </p:animScale>
                                  </p:childTnLst>
                                </p:cTn>
                              </p:par>
                            </p:childTnLst>
                          </p:cTn>
                        </p:par>
                        <p:par>
                          <p:cTn id="12" fill="hold">
                            <p:stCondLst>
                              <p:cond delay="3500"/>
                            </p:stCondLst>
                            <p:childTnLst>
                              <p:par>
                                <p:cTn id="13" presetID="26" presetClass="emph" presetSubtype="0" fill="hold" grpId="0" nodeType="afterEffect">
                                  <p:stCondLst>
                                    <p:cond delay="3000"/>
                                  </p:stCondLst>
                                  <p:childTnLst>
                                    <p:animEffect transition="out" filter="fade">
                                      <p:cBhvr>
                                        <p:cTn id="14" dur="500" tmFilter="0, 0; .2, .5; .8, .5; 1, 0"/>
                                        <p:tgtEl>
                                          <p:spTgt spid="27"/>
                                        </p:tgtEl>
                                      </p:cBhvr>
                                    </p:animEffect>
                                    <p:animScale>
                                      <p:cBhvr>
                                        <p:cTn id="15" dur="250"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076056" y="924858"/>
            <a:ext cx="3672408" cy="886162"/>
            <a:chOff x="5004048" y="933547"/>
            <a:chExt cx="3456384" cy="886162"/>
          </a:xfrm>
        </p:grpSpPr>
        <p:sp>
          <p:nvSpPr>
            <p:cNvPr id="9" name="Text Placeholder 17"/>
            <p:cNvSpPr txBox="1">
              <a:spLocks/>
            </p:cNvSpPr>
            <p:nvPr/>
          </p:nvSpPr>
          <p:spPr>
            <a:xfrm>
              <a:off x="5004048" y="933547"/>
              <a:ext cx="3456384" cy="246087"/>
            </a:xfrm>
            <a:prstGeom prst="rect">
              <a:avLst/>
            </a:prstGeom>
            <a:noFill/>
            <a:ln w="19050">
              <a:noFill/>
            </a:ln>
          </p:spPr>
          <p:txBody>
            <a:bodyPr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indent="0">
                <a:buNone/>
              </a:pPr>
              <a:r>
                <a:rPr lang="cs-CZ" sz="1400" b="1" dirty="0" err="1">
                  <a:solidFill>
                    <a:schemeClr val="bg1"/>
                  </a:solidFill>
                  <a:cs typeface="Arial" pitchFamily="34" charset="0"/>
                </a:rPr>
                <a:t>Records</a:t>
              </a:r>
              <a:endParaRPr lang="en-US" sz="1400" b="1" dirty="0">
                <a:solidFill>
                  <a:schemeClr val="bg1"/>
                </a:solidFill>
                <a:cs typeface="Arial" pitchFamily="34" charset="0"/>
              </a:endParaRPr>
            </a:p>
          </p:txBody>
        </p:sp>
        <p:sp>
          <p:nvSpPr>
            <p:cNvPr id="10" name="TextBox 9"/>
            <p:cNvSpPr txBox="1"/>
            <p:nvPr/>
          </p:nvSpPr>
          <p:spPr>
            <a:xfrm>
              <a:off x="5004048" y="1173378"/>
              <a:ext cx="3456384" cy="646331"/>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cs-CZ" altLang="ko-KR" sz="1200" dirty="0">
                <a:solidFill>
                  <a:schemeClr val="bg1"/>
                </a:solidFill>
                <a:cs typeface="Arial" pitchFamily="34" charset="0"/>
              </a:endParaRPr>
            </a:p>
            <a:p>
              <a:r>
                <a:rPr lang="en-US" altLang="ko-KR" sz="1200" dirty="0">
                  <a:solidFill>
                    <a:schemeClr val="bg1"/>
                  </a:solidFill>
                  <a:cs typeface="Arial" pitchFamily="34" charset="0"/>
                </a:rPr>
                <a:t>Machines, tools, property, maintenance, materials, costs, orders…</a:t>
              </a:r>
              <a:endParaRPr lang="ko-KR" altLang="en-US" sz="1200" dirty="0">
                <a:solidFill>
                  <a:schemeClr val="tx1">
                    <a:lumMod val="75000"/>
                    <a:lumOff val="25000"/>
                  </a:schemeClr>
                </a:solidFill>
                <a:cs typeface="Arial" pitchFamily="34" charset="0"/>
              </a:endParaRPr>
            </a:p>
          </p:txBody>
        </p:sp>
      </p:grpSp>
      <p:grpSp>
        <p:nvGrpSpPr>
          <p:cNvPr id="12" name="Group 11"/>
          <p:cNvGrpSpPr/>
          <p:nvPr/>
        </p:nvGrpSpPr>
        <p:grpSpPr>
          <a:xfrm>
            <a:off x="5076056" y="2329014"/>
            <a:ext cx="3672408" cy="701496"/>
            <a:chOff x="5004048" y="933547"/>
            <a:chExt cx="3456384" cy="701496"/>
          </a:xfrm>
        </p:grpSpPr>
        <p:sp>
          <p:nvSpPr>
            <p:cNvPr id="13" name="Text Placeholder 17"/>
            <p:cNvSpPr txBox="1">
              <a:spLocks/>
            </p:cNvSpPr>
            <p:nvPr/>
          </p:nvSpPr>
          <p:spPr>
            <a:xfrm>
              <a:off x="5004048" y="933547"/>
              <a:ext cx="3456384" cy="246087"/>
            </a:xfrm>
            <a:prstGeom prst="rect">
              <a:avLst/>
            </a:prstGeom>
            <a:noFill/>
            <a:ln w="19050">
              <a:noFill/>
            </a:ln>
          </p:spPr>
          <p:txBody>
            <a:bodyPr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indent="0">
                <a:buNone/>
              </a:pPr>
              <a:r>
                <a:rPr lang="cs-CZ" sz="1400" b="1" dirty="0" err="1">
                  <a:solidFill>
                    <a:schemeClr val="bg1"/>
                  </a:solidFill>
                  <a:cs typeface="Arial" pitchFamily="34" charset="0"/>
                </a:rPr>
                <a:t>Modules</a:t>
              </a:r>
              <a:endParaRPr lang="en-US" sz="1400" b="1" dirty="0">
                <a:solidFill>
                  <a:schemeClr val="bg1"/>
                </a:solidFill>
                <a:cs typeface="Arial" pitchFamily="34" charset="0"/>
              </a:endParaRPr>
            </a:p>
          </p:txBody>
        </p:sp>
        <p:sp>
          <p:nvSpPr>
            <p:cNvPr id="14" name="TextBox 13"/>
            <p:cNvSpPr txBox="1"/>
            <p:nvPr/>
          </p:nvSpPr>
          <p:spPr>
            <a:xfrm>
              <a:off x="5004048" y="1173378"/>
              <a:ext cx="3456384" cy="46166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cs-CZ" altLang="ko-KR" sz="1200" dirty="0">
                <a:solidFill>
                  <a:schemeClr val="bg1"/>
                </a:solidFill>
                <a:cs typeface="Arial" pitchFamily="34" charset="0"/>
              </a:endParaRPr>
            </a:p>
            <a:p>
              <a:r>
                <a:rPr lang="cs-CZ" altLang="ko-KR" sz="1200" dirty="0" err="1">
                  <a:solidFill>
                    <a:schemeClr val="bg1"/>
                  </a:solidFill>
                  <a:cs typeface="Arial" pitchFamily="34" charset="0"/>
                </a:rPr>
                <a:t>Stock</a:t>
              </a:r>
              <a:r>
                <a:rPr lang="cs-CZ" altLang="ko-KR" sz="1200" dirty="0">
                  <a:solidFill>
                    <a:schemeClr val="bg1"/>
                  </a:solidFill>
                  <a:cs typeface="Arial" pitchFamily="34" charset="0"/>
                </a:rPr>
                <a:t>, </a:t>
              </a:r>
              <a:r>
                <a:rPr lang="cs-CZ" altLang="ko-KR" sz="1200" dirty="0" err="1">
                  <a:solidFill>
                    <a:schemeClr val="bg1"/>
                  </a:solidFill>
                  <a:cs typeface="Arial" pitchFamily="34" charset="0"/>
                </a:rPr>
                <a:t>Order</a:t>
              </a:r>
              <a:r>
                <a:rPr lang="cs-CZ" altLang="ko-KR" sz="1200" dirty="0">
                  <a:solidFill>
                    <a:schemeClr val="bg1"/>
                  </a:solidFill>
                  <a:cs typeface="Arial" pitchFamily="34" charset="0"/>
                </a:rPr>
                <a:t>, </a:t>
              </a:r>
              <a:r>
                <a:rPr lang="cs-CZ" altLang="ko-KR" sz="1200" dirty="0" err="1">
                  <a:solidFill>
                    <a:schemeClr val="bg1"/>
                  </a:solidFill>
                  <a:cs typeface="Arial" pitchFamily="34" charset="0"/>
                </a:rPr>
                <a:t>Diagnostics</a:t>
              </a:r>
              <a:r>
                <a:rPr lang="cs-CZ" altLang="ko-KR" sz="1200" dirty="0">
                  <a:solidFill>
                    <a:schemeClr val="bg1"/>
                  </a:solidFill>
                  <a:cs typeface="Arial" pitchFamily="34" charset="0"/>
                </a:rPr>
                <a:t>, Job </a:t>
              </a:r>
              <a:r>
                <a:rPr lang="cs-CZ" altLang="ko-KR" sz="1200" dirty="0" err="1">
                  <a:solidFill>
                    <a:schemeClr val="bg1"/>
                  </a:solidFill>
                  <a:cs typeface="Arial" pitchFamily="34" charset="0"/>
                </a:rPr>
                <a:t>orders</a:t>
              </a:r>
              <a:r>
                <a:rPr lang="cs-CZ" altLang="ko-KR" sz="1200" dirty="0">
                  <a:solidFill>
                    <a:schemeClr val="bg1"/>
                  </a:solidFill>
                  <a:cs typeface="Arial" pitchFamily="34" charset="0"/>
                </a:rPr>
                <a:t>…</a:t>
              </a:r>
              <a:endParaRPr lang="ko-KR" altLang="en-US" sz="1200" dirty="0">
                <a:solidFill>
                  <a:schemeClr val="tx1">
                    <a:lumMod val="75000"/>
                    <a:lumOff val="25000"/>
                  </a:schemeClr>
                </a:solidFill>
                <a:cs typeface="Arial" pitchFamily="34" charset="0"/>
              </a:endParaRPr>
            </a:p>
          </p:txBody>
        </p:sp>
      </p:grpSp>
      <p:grpSp>
        <p:nvGrpSpPr>
          <p:cNvPr id="15" name="Group 14"/>
          <p:cNvGrpSpPr/>
          <p:nvPr/>
        </p:nvGrpSpPr>
        <p:grpSpPr>
          <a:xfrm>
            <a:off x="5076055" y="3733170"/>
            <a:ext cx="3672409" cy="701496"/>
            <a:chOff x="5004047" y="933547"/>
            <a:chExt cx="3456385" cy="701496"/>
          </a:xfrm>
        </p:grpSpPr>
        <p:sp>
          <p:nvSpPr>
            <p:cNvPr id="16" name="Text Placeholder 17"/>
            <p:cNvSpPr txBox="1">
              <a:spLocks/>
            </p:cNvSpPr>
            <p:nvPr/>
          </p:nvSpPr>
          <p:spPr>
            <a:xfrm>
              <a:off x="5004048" y="933547"/>
              <a:ext cx="3456384" cy="246087"/>
            </a:xfrm>
            <a:prstGeom prst="rect">
              <a:avLst/>
            </a:prstGeom>
            <a:noFill/>
            <a:ln w="19050">
              <a:noFill/>
            </a:ln>
          </p:spPr>
          <p:txBody>
            <a:bodyPr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indent="0">
                <a:buNone/>
              </a:pPr>
              <a:r>
                <a:rPr lang="cs-CZ" sz="1400" b="1" dirty="0" err="1">
                  <a:solidFill>
                    <a:schemeClr val="bg1"/>
                  </a:solidFill>
                  <a:cs typeface="Arial" pitchFamily="34" charset="0"/>
                </a:rPr>
                <a:t>MobiPFX</a:t>
              </a:r>
              <a:r>
                <a:rPr lang="cs-CZ" sz="1400" b="1" dirty="0">
                  <a:solidFill>
                    <a:schemeClr val="bg1"/>
                  </a:solidFill>
                  <a:cs typeface="Arial" pitchFamily="34" charset="0"/>
                </a:rPr>
                <a:t> a </a:t>
              </a:r>
              <a:r>
                <a:rPr lang="cs-CZ" sz="1400" b="1" dirty="0" err="1">
                  <a:solidFill>
                    <a:schemeClr val="bg1"/>
                  </a:solidFill>
                  <a:cs typeface="Arial" pitchFamily="34" charset="0"/>
                </a:rPr>
                <a:t>SmartPFX</a:t>
              </a:r>
              <a:endParaRPr lang="en-US" sz="1400" b="1" dirty="0">
                <a:solidFill>
                  <a:schemeClr val="bg1"/>
                </a:solidFill>
                <a:cs typeface="Arial" pitchFamily="34" charset="0"/>
              </a:endParaRPr>
            </a:p>
          </p:txBody>
        </p:sp>
        <p:sp>
          <p:nvSpPr>
            <p:cNvPr id="17" name="TextBox 16"/>
            <p:cNvSpPr txBox="1"/>
            <p:nvPr/>
          </p:nvSpPr>
          <p:spPr>
            <a:xfrm>
              <a:off x="5004047" y="1173378"/>
              <a:ext cx="3456384" cy="46166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cs-CZ" altLang="ko-KR" sz="1200" dirty="0">
                <a:solidFill>
                  <a:schemeClr val="bg1"/>
                </a:solidFill>
                <a:cs typeface="Arial" pitchFamily="34" charset="0"/>
              </a:endParaRPr>
            </a:p>
            <a:p>
              <a:r>
                <a:rPr lang="en-US" altLang="ko-KR" sz="1200" dirty="0">
                  <a:solidFill>
                    <a:schemeClr val="bg1"/>
                  </a:solidFill>
                  <a:cs typeface="Arial" pitchFamily="34" charset="0"/>
                </a:rPr>
                <a:t>Mobile application for Android and Windows</a:t>
              </a:r>
              <a:endParaRPr lang="ko-KR" altLang="en-US" sz="1200" dirty="0">
                <a:solidFill>
                  <a:schemeClr val="tx1">
                    <a:lumMod val="75000"/>
                    <a:lumOff val="25000"/>
                  </a:schemeClr>
                </a:solidFill>
                <a:cs typeface="Arial" pitchFamily="34" charset="0"/>
              </a:endParaRPr>
            </a:p>
          </p:txBody>
        </p:sp>
      </p:grpSp>
      <p:sp>
        <p:nvSpPr>
          <p:cNvPr id="22" name="Text Placeholder 1"/>
          <p:cNvSpPr txBox="1">
            <a:spLocks/>
          </p:cNvSpPr>
          <p:nvPr/>
        </p:nvSpPr>
        <p:spPr>
          <a:xfrm>
            <a:off x="1187624" y="1395521"/>
            <a:ext cx="2472747" cy="1849893"/>
          </a:xfrm>
          <a:prstGeom prst="rect">
            <a:avLst/>
          </a:prstGeom>
        </p:spPr>
        <p:txBody>
          <a:bodyPr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cs-CZ" altLang="ko-KR" sz="3200" b="1" cap="all" dirty="0" err="1">
                <a:solidFill>
                  <a:schemeClr val="bg1"/>
                </a:solidFill>
                <a:latin typeface="+mj-lt"/>
                <a:cs typeface="Arial" pitchFamily="34" charset="0"/>
              </a:rPr>
              <a:t>What</a:t>
            </a:r>
            <a:r>
              <a:rPr lang="cs-CZ" altLang="ko-KR" sz="3200" b="1" cap="all" dirty="0">
                <a:solidFill>
                  <a:schemeClr val="bg1"/>
                </a:solidFill>
                <a:latin typeface="+mj-lt"/>
                <a:cs typeface="Arial" pitchFamily="34" charset="0"/>
              </a:rPr>
              <a:t> </a:t>
            </a:r>
          </a:p>
          <a:p>
            <a:pPr algn="ctr"/>
            <a:r>
              <a:rPr lang="cs-CZ" altLang="ko-KR" sz="3200" b="1" cap="all" dirty="0">
                <a:solidFill>
                  <a:schemeClr val="bg1"/>
                </a:solidFill>
                <a:latin typeface="+mj-lt"/>
                <a:cs typeface="Arial" pitchFamily="34" charset="0"/>
              </a:rPr>
              <a:t>DO </a:t>
            </a:r>
            <a:r>
              <a:rPr lang="cs-CZ" altLang="ko-KR" sz="3200" b="1" cap="all" dirty="0" err="1">
                <a:solidFill>
                  <a:schemeClr val="bg1"/>
                </a:solidFill>
                <a:latin typeface="+mj-lt"/>
                <a:cs typeface="Arial" pitchFamily="34" charset="0"/>
              </a:rPr>
              <a:t>we</a:t>
            </a:r>
            <a:r>
              <a:rPr lang="cs-CZ" altLang="ko-KR" sz="3200" b="1" cap="all" dirty="0">
                <a:solidFill>
                  <a:schemeClr val="bg1"/>
                </a:solidFill>
                <a:latin typeface="+mj-lt"/>
                <a:cs typeface="Arial" pitchFamily="34" charset="0"/>
              </a:rPr>
              <a:t> </a:t>
            </a:r>
          </a:p>
          <a:p>
            <a:pPr algn="ctr"/>
            <a:r>
              <a:rPr lang="cs-CZ" altLang="ko-KR" sz="3200" b="1" cap="all" dirty="0" err="1">
                <a:solidFill>
                  <a:schemeClr val="bg1"/>
                </a:solidFill>
                <a:latin typeface="+mj-lt"/>
                <a:cs typeface="Arial" pitchFamily="34" charset="0"/>
              </a:rPr>
              <a:t>offer</a:t>
            </a:r>
            <a:r>
              <a:rPr lang="cs-CZ" altLang="ko-KR" sz="3200" b="1" cap="all" dirty="0">
                <a:solidFill>
                  <a:schemeClr val="bg1"/>
                </a:solidFill>
                <a:latin typeface="+mj-lt"/>
                <a:cs typeface="Arial" pitchFamily="34" charset="0"/>
              </a:rPr>
              <a:t>?</a:t>
            </a:r>
            <a:endParaRPr lang="ko-KR" altLang="en-US" sz="3200" b="1" cap="all" dirty="0">
              <a:solidFill>
                <a:schemeClr val="bg1"/>
              </a:solidFill>
              <a:latin typeface="+mj-lt"/>
              <a:cs typeface="Arial" pitchFamily="34" charset="0"/>
            </a:endParaRPr>
          </a:p>
        </p:txBody>
      </p:sp>
      <p:pic>
        <p:nvPicPr>
          <p:cNvPr id="21" name="Zástupný symbol obrázku 20" descr="Obsah obrázku kartotéka, nábytek, vsedě, patro&#10;&#10;Popis byl vytvořen automaticky">
            <a:extLst>
              <a:ext uri="{FF2B5EF4-FFF2-40B4-BE49-F238E27FC236}">
                <a16:creationId xmlns:a16="http://schemas.microsoft.com/office/drawing/2014/main" id="{4B9EC6B0-C77F-4BA7-938D-549015EF3BB1}"/>
              </a:ext>
            </a:extLst>
          </p:cNvPr>
          <p:cNvPicPr>
            <a:picLocks noGrp="1" noChangeAspect="1"/>
          </p:cNvPicPr>
          <p:nvPr>
            <p:ph type="pic" idx="1"/>
          </p:nvPr>
        </p:nvPicPr>
        <p:blipFill>
          <a:blip r:embed="rId2" cstate="print">
            <a:extLst>
              <a:ext uri="{28A0092B-C50C-407E-A947-70E740481C1C}">
                <a14:useLocalDpi xmlns:a14="http://schemas.microsoft.com/office/drawing/2010/main"/>
              </a:ext>
            </a:extLst>
          </a:blip>
          <a:srcRect/>
          <a:stretch>
            <a:fillRect/>
          </a:stretch>
        </p:blipFill>
        <p:spPr>
          <a:effectLst>
            <a:innerShdw blurRad="114300">
              <a:prstClr val="black"/>
            </a:innerShdw>
          </a:effectLst>
        </p:spPr>
      </p:pic>
      <p:pic>
        <p:nvPicPr>
          <p:cNvPr id="24" name="Zástupný symbol obrázku 23" descr="Obsah obrázku obloha, exteriér, budova&#10;&#10;Popis byl vytvořen automaticky">
            <a:extLst>
              <a:ext uri="{FF2B5EF4-FFF2-40B4-BE49-F238E27FC236}">
                <a16:creationId xmlns:a16="http://schemas.microsoft.com/office/drawing/2014/main" id="{44BE86B4-864C-4F37-80F3-0CA528706634}"/>
              </a:ext>
            </a:extLst>
          </p:cNvPr>
          <p:cNvPicPr>
            <a:picLocks noGrp="1" noChangeAspect="1"/>
          </p:cNvPicPr>
          <p:nvPr>
            <p:ph type="pic" idx="10"/>
          </p:nvPr>
        </p:nvPicPr>
        <p:blipFill rotWithShape="1">
          <a:blip r:embed="rId3" cstate="print">
            <a:extLst>
              <a:ext uri="{28A0092B-C50C-407E-A947-70E740481C1C}">
                <a14:useLocalDpi xmlns:a14="http://schemas.microsoft.com/office/drawing/2010/main"/>
              </a:ext>
            </a:extLst>
          </a:blip>
          <a:srcRect/>
          <a:stretch/>
        </p:blipFill>
        <p:spPr>
          <a:xfrm>
            <a:off x="3563889" y="2031690"/>
            <a:ext cx="1333487" cy="1333500"/>
          </a:xfrm>
          <a:effectLst>
            <a:innerShdw blurRad="114300">
              <a:prstClr val="black"/>
            </a:innerShdw>
          </a:effectLst>
        </p:spPr>
      </p:pic>
      <p:pic>
        <p:nvPicPr>
          <p:cNvPr id="26" name="Zástupný symbol obrázku 25">
            <a:extLst>
              <a:ext uri="{FF2B5EF4-FFF2-40B4-BE49-F238E27FC236}">
                <a16:creationId xmlns:a16="http://schemas.microsoft.com/office/drawing/2014/main" id="{453D4DD4-4411-40FE-AD6F-ED091FE55874}"/>
              </a:ext>
            </a:extLst>
          </p:cNvPr>
          <p:cNvPicPr>
            <a:picLocks noGrp="1" noChangeAspect="1"/>
          </p:cNvPicPr>
          <p:nvPr>
            <p:ph type="pic" idx="11"/>
          </p:nvPr>
        </p:nvPicPr>
        <p:blipFill rotWithShape="1">
          <a:blip r:embed="rId4" cstate="print">
            <a:extLst>
              <a:ext uri="{28A0092B-C50C-407E-A947-70E740481C1C}">
                <a14:useLocalDpi xmlns:a14="http://schemas.microsoft.com/office/drawing/2010/main"/>
              </a:ext>
            </a:extLst>
          </a:blip>
          <a:srcRect/>
          <a:stretch/>
        </p:blipFill>
        <p:spPr>
          <a:xfrm>
            <a:off x="3563888" y="3435846"/>
            <a:ext cx="1296144" cy="1296144"/>
          </a:xfrm>
          <a:effectLst>
            <a:innerShdw blurRad="114300">
              <a:prstClr val="black"/>
            </a:innerShdw>
          </a:effectLst>
        </p:spPr>
      </p:pic>
    </p:spTree>
    <p:extLst>
      <p:ext uri="{BB962C8B-B14F-4D97-AF65-F5344CB8AC3E}">
        <p14:creationId xmlns:p14="http://schemas.microsoft.com/office/powerpoint/2010/main" val="322810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24"/>
                                        </p:tgtEl>
                                      </p:cBhvr>
                                    </p:animEffect>
                                    <p:animScale>
                                      <p:cBhvr>
                                        <p:cTn id="11" dur="250" autoRev="1" fill="hold"/>
                                        <p:tgtEl>
                                          <p:spTgt spid="24"/>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26"/>
                                        </p:tgtEl>
                                      </p:cBhvr>
                                    </p:animEffect>
                                    <p:animScale>
                                      <p:cBhvr>
                                        <p:cTn id="15"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p:cNvSpPr/>
          <p:nvPr/>
        </p:nvSpPr>
        <p:spPr>
          <a:xfrm>
            <a:off x="4801630" y="2283902"/>
            <a:ext cx="3910322" cy="1656000"/>
          </a:xfrm>
          <a:custGeom>
            <a:avLst/>
            <a:gdLst/>
            <a:ahLst/>
            <a:cxnLst/>
            <a:rect l="l" t="t" r="r" b="b"/>
            <a:pathLst>
              <a:path w="3910322" h="1656000">
                <a:moveTo>
                  <a:pt x="184" y="0"/>
                </a:moveTo>
                <a:lnTo>
                  <a:pt x="3082322" y="0"/>
                </a:lnTo>
                <a:lnTo>
                  <a:pt x="3910322" y="828000"/>
                </a:lnTo>
                <a:lnTo>
                  <a:pt x="3082322" y="1656000"/>
                </a:lnTo>
                <a:lnTo>
                  <a:pt x="0" y="1656000"/>
                </a:lnTo>
                <a:lnTo>
                  <a:pt x="828092" y="827908"/>
                </a:lnTo>
                <a:close/>
              </a:path>
            </a:pathLst>
          </a:custGeom>
          <a:solidFill>
            <a:schemeClr val="bg1">
              <a:alpha val="50000"/>
            </a:schemeClr>
          </a:solidFill>
          <a:ln w="698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 name="Text Placeholder 1"/>
          <p:cNvSpPr>
            <a:spLocks noGrp="1"/>
          </p:cNvSpPr>
          <p:nvPr>
            <p:ph type="body" sz="quarter" idx="10"/>
          </p:nvPr>
        </p:nvSpPr>
        <p:spPr/>
        <p:txBody>
          <a:bodyPr/>
          <a:lstStyle/>
          <a:p>
            <a:r>
              <a:rPr lang="cs-CZ" altLang="ko-KR" cap="all" dirty="0" err="1"/>
              <a:t>Maintenance</a:t>
            </a:r>
            <a:r>
              <a:rPr lang="cs-CZ" altLang="ko-KR" cap="all" dirty="0"/>
              <a:t> </a:t>
            </a:r>
            <a:r>
              <a:rPr lang="cs-CZ" altLang="ko-KR" cap="all" dirty="0" err="1"/>
              <a:t>costs</a:t>
            </a:r>
            <a:endParaRPr lang="ko-KR" altLang="en-US" cap="all" dirty="0"/>
          </a:p>
        </p:txBody>
      </p:sp>
      <p:sp>
        <p:nvSpPr>
          <p:cNvPr id="3" name="Text Placeholder 2"/>
          <p:cNvSpPr>
            <a:spLocks noGrp="1"/>
          </p:cNvSpPr>
          <p:nvPr>
            <p:ph type="body" sz="quarter" idx="11"/>
          </p:nvPr>
        </p:nvSpPr>
        <p:spPr/>
        <p:txBody>
          <a:bodyPr/>
          <a:lstStyle/>
          <a:p>
            <a:pPr lvl="0"/>
            <a:r>
              <a:rPr lang="en-US" altLang="ko-KR" dirty="0"/>
              <a:t>Average maintenance costs and po</a:t>
            </a:r>
            <a:r>
              <a:rPr lang="cs-CZ" altLang="ko-KR" dirty="0"/>
              <a:t>s</a:t>
            </a:r>
            <a:r>
              <a:rPr lang="en-US" altLang="ko-KR" dirty="0" err="1"/>
              <a:t>sibility</a:t>
            </a:r>
            <a:r>
              <a:rPr lang="en-US" altLang="ko-KR" dirty="0"/>
              <a:t> </a:t>
            </a:r>
            <a:r>
              <a:rPr lang="cs-CZ" altLang="ko-KR" dirty="0" err="1"/>
              <a:t>of</a:t>
            </a:r>
            <a:r>
              <a:rPr lang="en-US" altLang="ko-KR" dirty="0"/>
              <a:t> savings.</a:t>
            </a:r>
          </a:p>
        </p:txBody>
      </p:sp>
      <p:sp>
        <p:nvSpPr>
          <p:cNvPr id="4" name="Pentagon 3"/>
          <p:cNvSpPr/>
          <p:nvPr/>
        </p:nvSpPr>
        <p:spPr>
          <a:xfrm>
            <a:off x="-5630" y="2283718"/>
            <a:ext cx="5364088" cy="1656184"/>
          </a:xfrm>
          <a:prstGeom prst="homePlat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11" name="Group 10"/>
          <p:cNvGrpSpPr/>
          <p:nvPr/>
        </p:nvGrpSpPr>
        <p:grpSpPr>
          <a:xfrm>
            <a:off x="1064492" y="2570835"/>
            <a:ext cx="1554225" cy="1266617"/>
            <a:chOff x="1062658" y="3986014"/>
            <a:chExt cx="1728192" cy="1266617"/>
          </a:xfrm>
        </p:grpSpPr>
        <p:sp>
          <p:nvSpPr>
            <p:cNvPr id="12" name="TextBox 11"/>
            <p:cNvSpPr txBox="1"/>
            <p:nvPr/>
          </p:nvSpPr>
          <p:spPr>
            <a:xfrm>
              <a:off x="1062658" y="3986014"/>
              <a:ext cx="1728192" cy="307777"/>
            </a:xfrm>
            <a:prstGeom prst="rect">
              <a:avLst/>
            </a:prstGeom>
            <a:noFill/>
          </p:spPr>
          <p:txBody>
            <a:bodyPr wrap="square" rtlCol="0">
              <a:spAutoFit/>
            </a:bodyPr>
            <a:lstStyle/>
            <a:p>
              <a:r>
                <a:rPr lang="cs-CZ" altLang="ko-KR" sz="1400" b="1" dirty="0" err="1">
                  <a:solidFill>
                    <a:schemeClr val="accent1"/>
                  </a:solidFill>
                  <a:cs typeface="Arial" pitchFamily="34" charset="0"/>
                </a:rPr>
                <a:t>Costs</a:t>
              </a:r>
              <a:endParaRPr lang="ko-KR" altLang="en-US" sz="1400" b="1" dirty="0">
                <a:solidFill>
                  <a:schemeClr val="accent1"/>
                </a:solidFill>
                <a:cs typeface="Arial" pitchFamily="34" charset="0"/>
              </a:endParaRPr>
            </a:p>
          </p:txBody>
        </p:sp>
        <p:sp>
          <p:nvSpPr>
            <p:cNvPr id="13" name="TextBox 12"/>
            <p:cNvSpPr txBox="1"/>
            <p:nvPr/>
          </p:nvSpPr>
          <p:spPr>
            <a:xfrm>
              <a:off x="1062658" y="4236968"/>
              <a:ext cx="1728192" cy="1015663"/>
            </a:xfrm>
            <a:prstGeom prst="rect">
              <a:avLst/>
            </a:prstGeom>
            <a:noFill/>
          </p:spPr>
          <p:txBody>
            <a:bodyPr wrap="square" rtlCol="0">
              <a:spAutoFit/>
            </a:bodyPr>
            <a:lstStyle/>
            <a:p>
              <a:r>
                <a:rPr lang="en-US" altLang="ko-KR" sz="1200" dirty="0">
                  <a:solidFill>
                    <a:schemeClr val="accent1"/>
                  </a:solidFill>
                  <a:cs typeface="Arial" pitchFamily="34" charset="0"/>
                </a:rPr>
                <a:t>Maintenance costs are approximately 10</a:t>
              </a:r>
              <a:r>
                <a:rPr lang="cs-CZ" altLang="ko-KR" sz="1200" dirty="0">
                  <a:solidFill>
                    <a:schemeClr val="accent1"/>
                  </a:solidFill>
                  <a:cs typeface="Arial" pitchFamily="34" charset="0"/>
                </a:rPr>
                <a:t> </a:t>
              </a:r>
              <a:r>
                <a:rPr lang="en-US" altLang="ko-KR" sz="1200" dirty="0">
                  <a:solidFill>
                    <a:schemeClr val="accent1"/>
                  </a:solidFill>
                  <a:cs typeface="Arial" pitchFamily="34" charset="0"/>
                </a:rPr>
                <a:t>% of the total turnover of the company.</a:t>
              </a:r>
            </a:p>
          </p:txBody>
        </p:sp>
      </p:grpSp>
      <p:grpSp>
        <p:nvGrpSpPr>
          <p:cNvPr id="14" name="Group 13"/>
          <p:cNvGrpSpPr/>
          <p:nvPr/>
        </p:nvGrpSpPr>
        <p:grpSpPr>
          <a:xfrm>
            <a:off x="3059832" y="2570834"/>
            <a:ext cx="1554225" cy="1081951"/>
            <a:chOff x="1062658" y="3986014"/>
            <a:chExt cx="1728192" cy="1081951"/>
          </a:xfrm>
        </p:grpSpPr>
        <p:sp>
          <p:nvSpPr>
            <p:cNvPr id="15" name="TextBox 14"/>
            <p:cNvSpPr txBox="1"/>
            <p:nvPr/>
          </p:nvSpPr>
          <p:spPr>
            <a:xfrm>
              <a:off x="1062658" y="3986014"/>
              <a:ext cx="1728192" cy="307777"/>
            </a:xfrm>
            <a:prstGeom prst="rect">
              <a:avLst/>
            </a:prstGeom>
            <a:noFill/>
          </p:spPr>
          <p:txBody>
            <a:bodyPr wrap="square" rtlCol="0">
              <a:spAutoFit/>
            </a:bodyPr>
            <a:lstStyle/>
            <a:p>
              <a:r>
                <a:rPr lang="cs-CZ" altLang="ko-KR" sz="1400" b="1" dirty="0">
                  <a:solidFill>
                    <a:schemeClr val="accent3"/>
                  </a:solidFill>
                  <a:cs typeface="Arial" pitchFamily="34" charset="0"/>
                </a:rPr>
                <a:t>CMMS/EAM</a:t>
              </a:r>
              <a:endParaRPr lang="ko-KR" altLang="en-US" sz="1400" b="1" dirty="0">
                <a:solidFill>
                  <a:schemeClr val="accent3"/>
                </a:solidFill>
                <a:cs typeface="Arial" pitchFamily="34" charset="0"/>
              </a:endParaRPr>
            </a:p>
          </p:txBody>
        </p:sp>
        <p:sp>
          <p:nvSpPr>
            <p:cNvPr id="16" name="TextBox 15"/>
            <p:cNvSpPr txBox="1"/>
            <p:nvPr/>
          </p:nvSpPr>
          <p:spPr>
            <a:xfrm>
              <a:off x="1062658" y="4236968"/>
              <a:ext cx="1728192" cy="830997"/>
            </a:xfrm>
            <a:prstGeom prst="rect">
              <a:avLst/>
            </a:prstGeom>
            <a:noFill/>
          </p:spPr>
          <p:txBody>
            <a:bodyPr wrap="square" rtlCol="0">
              <a:spAutoFit/>
            </a:bodyPr>
            <a:lstStyle/>
            <a:p>
              <a:r>
                <a:rPr lang="en-US" altLang="ko-KR" sz="1200" dirty="0">
                  <a:solidFill>
                    <a:schemeClr val="accent3"/>
                  </a:solidFill>
                  <a:cs typeface="Arial" pitchFamily="34" charset="0"/>
                </a:rPr>
                <a:t>These systems can reduce maintenance costs by 10-15%</a:t>
              </a:r>
              <a:r>
                <a:rPr lang="cs-CZ" altLang="ko-KR" sz="1200" dirty="0">
                  <a:solidFill>
                    <a:schemeClr val="accent3"/>
                  </a:solidFill>
                  <a:cs typeface="Arial" pitchFamily="34" charset="0"/>
                </a:rPr>
                <a:t>.</a:t>
              </a:r>
              <a:endParaRPr lang="en-US" altLang="ko-KR" sz="1200" dirty="0">
                <a:solidFill>
                  <a:schemeClr val="accent3"/>
                </a:solidFill>
                <a:cs typeface="Arial" pitchFamily="34" charset="0"/>
              </a:endParaRPr>
            </a:p>
          </p:txBody>
        </p:sp>
      </p:grpSp>
      <p:grpSp>
        <p:nvGrpSpPr>
          <p:cNvPr id="17" name="Group 16"/>
          <p:cNvGrpSpPr/>
          <p:nvPr/>
        </p:nvGrpSpPr>
        <p:grpSpPr>
          <a:xfrm>
            <a:off x="5713866" y="2434258"/>
            <a:ext cx="2998085" cy="1315309"/>
            <a:chOff x="1062658" y="3937322"/>
            <a:chExt cx="1756181" cy="1315309"/>
          </a:xfrm>
        </p:grpSpPr>
        <p:sp>
          <p:nvSpPr>
            <p:cNvPr id="18" name="TextBox 17"/>
            <p:cNvSpPr txBox="1"/>
            <p:nvPr/>
          </p:nvSpPr>
          <p:spPr>
            <a:xfrm>
              <a:off x="1090647" y="3937322"/>
              <a:ext cx="1728192" cy="307777"/>
            </a:xfrm>
            <a:prstGeom prst="rect">
              <a:avLst/>
            </a:prstGeom>
            <a:noFill/>
          </p:spPr>
          <p:txBody>
            <a:bodyPr wrap="square" rtlCol="0">
              <a:spAutoFit/>
            </a:bodyPr>
            <a:lstStyle/>
            <a:p>
              <a:r>
                <a:rPr lang="cs-CZ" altLang="ko-KR" sz="1400" b="1" dirty="0">
                  <a:solidFill>
                    <a:schemeClr val="bg1"/>
                  </a:solidFill>
                  <a:cs typeface="Arial" pitchFamily="34" charset="0"/>
                </a:rPr>
                <a:t>WHY PROFYLAX?</a:t>
              </a:r>
              <a:endParaRPr lang="ko-KR" altLang="en-US" sz="1400" b="1" dirty="0">
                <a:solidFill>
                  <a:schemeClr val="bg1"/>
                </a:solidFill>
                <a:cs typeface="Arial" pitchFamily="34" charset="0"/>
              </a:endParaRPr>
            </a:p>
          </p:txBody>
        </p:sp>
        <p:sp>
          <p:nvSpPr>
            <p:cNvPr id="19" name="TextBox 18"/>
            <p:cNvSpPr txBox="1"/>
            <p:nvPr/>
          </p:nvSpPr>
          <p:spPr>
            <a:xfrm>
              <a:off x="1062658" y="4236968"/>
              <a:ext cx="1728192" cy="1015663"/>
            </a:xfrm>
            <a:prstGeom prst="rect">
              <a:avLst/>
            </a:prstGeom>
            <a:noFill/>
          </p:spPr>
          <p:txBody>
            <a:bodyPr wrap="square" rtlCol="0">
              <a:spAutoFit/>
            </a:bodyPr>
            <a:lstStyle/>
            <a:p>
              <a:r>
                <a:rPr lang="cs-CZ" altLang="ko-KR" sz="1200" dirty="0">
                  <a:solidFill>
                    <a:schemeClr val="bg1"/>
                  </a:solidFill>
                  <a:cs typeface="Arial" pitchFamily="34" charset="0"/>
                </a:rPr>
                <a:t>TOTAL TURNOVER 1 000 000 000 Kč</a:t>
              </a:r>
            </a:p>
            <a:p>
              <a:endParaRPr lang="cs-CZ" altLang="ko-KR" sz="1200" dirty="0">
                <a:solidFill>
                  <a:schemeClr val="bg1"/>
                </a:solidFill>
                <a:cs typeface="Arial" pitchFamily="34" charset="0"/>
              </a:endParaRPr>
            </a:p>
            <a:p>
              <a:r>
                <a:rPr lang="cs-CZ" altLang="ko-KR" sz="1200" dirty="0">
                  <a:solidFill>
                    <a:schemeClr val="bg1"/>
                  </a:solidFill>
                  <a:cs typeface="Arial" pitchFamily="34" charset="0"/>
                </a:rPr>
                <a:t>MAINTENACE 100 000 000 Kč</a:t>
              </a:r>
            </a:p>
            <a:p>
              <a:endParaRPr lang="cs-CZ" altLang="ko-KR" sz="1200" dirty="0">
                <a:solidFill>
                  <a:schemeClr val="bg1"/>
                </a:solidFill>
                <a:cs typeface="Arial" pitchFamily="34" charset="0"/>
              </a:endParaRPr>
            </a:p>
            <a:p>
              <a:r>
                <a:rPr lang="cs-CZ" altLang="ko-KR" sz="1200" dirty="0">
                  <a:solidFill>
                    <a:schemeClr val="accent6">
                      <a:lumMod val="50000"/>
                    </a:schemeClr>
                  </a:solidFill>
                  <a:cs typeface="Arial" pitchFamily="34" charset="0"/>
                </a:rPr>
                <a:t>SAVINGS 15 000 000 Kč</a:t>
              </a:r>
              <a:endParaRPr lang="en-US" altLang="ko-KR" sz="1200" dirty="0">
                <a:solidFill>
                  <a:schemeClr val="accent6">
                    <a:lumMod val="50000"/>
                  </a:schemeClr>
                </a:solidFill>
                <a:cs typeface="Arial" pitchFamily="34" charset="0"/>
              </a:endParaRPr>
            </a:p>
          </p:txBody>
        </p:sp>
      </p:grpSp>
      <p:grpSp>
        <p:nvGrpSpPr>
          <p:cNvPr id="21" name="Group 20"/>
          <p:cNvGrpSpPr/>
          <p:nvPr/>
        </p:nvGrpSpPr>
        <p:grpSpPr>
          <a:xfrm>
            <a:off x="1115616" y="1565379"/>
            <a:ext cx="3240360" cy="646331"/>
            <a:chOff x="1085240" y="3870236"/>
            <a:chExt cx="3603060" cy="646331"/>
          </a:xfrm>
        </p:grpSpPr>
        <p:sp>
          <p:nvSpPr>
            <p:cNvPr id="22" name="TextBox 21"/>
            <p:cNvSpPr txBox="1"/>
            <p:nvPr/>
          </p:nvSpPr>
          <p:spPr>
            <a:xfrm>
              <a:off x="1085240" y="3898872"/>
              <a:ext cx="1303670" cy="523220"/>
            </a:xfrm>
            <a:prstGeom prst="rect">
              <a:avLst/>
            </a:prstGeom>
            <a:noFill/>
          </p:spPr>
          <p:txBody>
            <a:bodyPr wrap="square" rtlCol="0">
              <a:spAutoFit/>
            </a:bodyPr>
            <a:lstStyle/>
            <a:p>
              <a:r>
                <a:rPr lang="cs-CZ" altLang="ko-KR" sz="1400" b="1" dirty="0" err="1">
                  <a:solidFill>
                    <a:schemeClr val="bg1"/>
                  </a:solidFill>
                  <a:cs typeface="Arial" pitchFamily="34" charset="0"/>
                </a:rPr>
                <a:t>Current</a:t>
              </a:r>
              <a:r>
                <a:rPr lang="cs-CZ" altLang="ko-KR" sz="1400" b="1" dirty="0">
                  <a:solidFill>
                    <a:schemeClr val="bg1"/>
                  </a:solidFill>
                  <a:cs typeface="Arial" pitchFamily="34" charset="0"/>
                </a:rPr>
                <a:t> trend</a:t>
              </a:r>
              <a:endParaRPr lang="ko-KR" altLang="en-US" sz="1400" b="1" dirty="0">
                <a:solidFill>
                  <a:schemeClr val="bg1"/>
                </a:solidFill>
                <a:cs typeface="Arial" pitchFamily="34" charset="0"/>
              </a:endParaRPr>
            </a:p>
          </p:txBody>
        </p:sp>
        <p:sp>
          <p:nvSpPr>
            <p:cNvPr id="23" name="TextBox 22"/>
            <p:cNvSpPr txBox="1"/>
            <p:nvPr/>
          </p:nvSpPr>
          <p:spPr>
            <a:xfrm>
              <a:off x="2319563" y="3870236"/>
              <a:ext cx="2368737" cy="646331"/>
            </a:xfrm>
            <a:prstGeom prst="rect">
              <a:avLst/>
            </a:prstGeom>
            <a:noFill/>
          </p:spPr>
          <p:txBody>
            <a:bodyPr wrap="square" rtlCol="0">
              <a:spAutoFit/>
            </a:bodyPr>
            <a:lstStyle/>
            <a:p>
              <a:r>
                <a:rPr lang="en-US" altLang="ko-KR" sz="1200" dirty="0">
                  <a:solidFill>
                    <a:schemeClr val="bg1"/>
                  </a:solidFill>
                  <a:cs typeface="Arial" pitchFamily="34" charset="0"/>
                </a:rPr>
                <a:t>Excel has many useful functions, but it will never replace CMMS / EAM SW</a:t>
              </a:r>
            </a:p>
          </p:txBody>
        </p:sp>
      </p:grpSp>
      <p:sp>
        <p:nvSpPr>
          <p:cNvPr id="24" name="TextBox 23"/>
          <p:cNvSpPr txBox="1"/>
          <p:nvPr/>
        </p:nvSpPr>
        <p:spPr>
          <a:xfrm>
            <a:off x="503548" y="4035504"/>
            <a:ext cx="8136904" cy="1107996"/>
          </a:xfrm>
          <a:prstGeom prst="rect">
            <a:avLst/>
          </a:prstGeom>
          <a:noFill/>
        </p:spPr>
        <p:txBody>
          <a:bodyPr wrap="square" rtlCol="0">
            <a:spAutoFit/>
          </a:bodyPr>
          <a:lstStyle/>
          <a:p>
            <a:pPr algn="just"/>
            <a:r>
              <a:rPr lang="en-US" altLang="ko-KR" sz="1100" dirty="0">
                <a:solidFill>
                  <a:schemeClr val="bg1"/>
                </a:solidFill>
                <a:cs typeface="Arial" pitchFamily="34" charset="0"/>
              </a:rPr>
              <a:t>PROFYLAX is a powerful CMMS syst</a:t>
            </a:r>
            <a:r>
              <a:rPr lang="cs-CZ" altLang="ko-KR" sz="1100" dirty="0">
                <a:solidFill>
                  <a:schemeClr val="bg1"/>
                </a:solidFill>
                <a:cs typeface="Arial" pitchFamily="34" charset="0"/>
              </a:rPr>
              <a:t>e</a:t>
            </a:r>
            <a:r>
              <a:rPr lang="en-US" altLang="ko-KR" sz="1100" dirty="0">
                <a:solidFill>
                  <a:schemeClr val="bg1"/>
                </a:solidFill>
                <a:cs typeface="Arial" pitchFamily="34" charset="0"/>
              </a:rPr>
              <a:t>m</a:t>
            </a:r>
            <a:r>
              <a:rPr lang="cs-CZ" altLang="ko-KR" sz="1100" dirty="0">
                <a:solidFill>
                  <a:schemeClr val="bg1"/>
                </a:solidFill>
                <a:cs typeface="Arial" pitchFamily="34" charset="0"/>
              </a:rPr>
              <a:t> </a:t>
            </a:r>
            <a:r>
              <a:rPr lang="en-US" altLang="ko-KR" sz="1100" dirty="0">
                <a:solidFill>
                  <a:schemeClr val="bg1"/>
                </a:solidFill>
                <a:cs typeface="Arial" pitchFamily="34" charset="0"/>
              </a:rPr>
              <a:t>(computerized maintenance management systems) / EAM (enterprise asset management), with implemented modules such as</a:t>
            </a:r>
            <a:r>
              <a:rPr lang="cs-CZ" altLang="ko-KR" sz="1100" dirty="0">
                <a:solidFill>
                  <a:schemeClr val="bg1"/>
                </a:solidFill>
                <a:cs typeface="Arial" pitchFamily="34" charset="0"/>
              </a:rPr>
              <a:t> </a:t>
            </a:r>
            <a:r>
              <a:rPr lang="en-US" altLang="ko-KR" sz="1100" cap="all" dirty="0">
                <a:solidFill>
                  <a:schemeClr val="bg1"/>
                </a:solidFill>
                <a:cs typeface="Arial" pitchFamily="34" charset="0"/>
              </a:rPr>
              <a:t>Stock, Order, Diagnostics, Job orders</a:t>
            </a:r>
            <a:r>
              <a:rPr lang="cs-CZ" altLang="ko-KR" sz="1100" cap="all" dirty="0">
                <a:solidFill>
                  <a:schemeClr val="bg1"/>
                </a:solidFill>
                <a:cs typeface="Arial" pitchFamily="34" charset="0"/>
              </a:rPr>
              <a:t> </a:t>
            </a:r>
            <a:r>
              <a:rPr lang="en-US" altLang="ko-KR" sz="1100" dirty="0">
                <a:solidFill>
                  <a:schemeClr val="bg1"/>
                </a:solidFill>
                <a:cs typeface="Arial" pitchFamily="34" charset="0"/>
              </a:rPr>
              <a:t>a</a:t>
            </a:r>
            <a:r>
              <a:rPr lang="cs-CZ" altLang="ko-KR" sz="1100" dirty="0" err="1">
                <a:solidFill>
                  <a:schemeClr val="bg1"/>
                </a:solidFill>
                <a:cs typeface="Arial" pitchFamily="34" charset="0"/>
              </a:rPr>
              <a:t>nd</a:t>
            </a:r>
            <a:r>
              <a:rPr lang="cs-CZ" altLang="ko-KR" sz="1100" dirty="0">
                <a:solidFill>
                  <a:schemeClr val="bg1"/>
                </a:solidFill>
                <a:cs typeface="Arial" pitchFamily="34" charset="0"/>
              </a:rPr>
              <a:t> more</a:t>
            </a:r>
            <a:r>
              <a:rPr lang="en-US" altLang="ko-KR" sz="1100" dirty="0">
                <a:solidFill>
                  <a:schemeClr val="bg1"/>
                </a:solidFill>
                <a:cs typeface="Arial" pitchFamily="34" charset="0"/>
              </a:rPr>
              <a:t>. It is designed for companies which need to plan and manage the maintenance of machines and other maintenance units. PROFYLAX is a Czech product on the market since 2004. The development of </a:t>
            </a:r>
            <a:r>
              <a:rPr lang="cs-CZ" altLang="ko-KR" sz="1100" dirty="0">
                <a:solidFill>
                  <a:schemeClr val="bg1"/>
                </a:solidFill>
                <a:cs typeface="Arial" pitchFamily="34" charset="0"/>
              </a:rPr>
              <a:t>PROFYLAX</a:t>
            </a:r>
            <a:r>
              <a:rPr lang="en-US" altLang="ko-KR" sz="1100" dirty="0">
                <a:solidFill>
                  <a:schemeClr val="bg1"/>
                </a:solidFill>
                <a:cs typeface="Arial" pitchFamily="34" charset="0"/>
              </a:rPr>
              <a:t> is continuous and we constantly strive to respond to the requirements of our customers. As a result, we have become a major competitor of significantly more expensive foreign maintenance systems, as evidenced by more than 250 installations not only in the Czech Republic and Slovakia.</a:t>
            </a:r>
          </a:p>
        </p:txBody>
      </p:sp>
      <p:sp>
        <p:nvSpPr>
          <p:cNvPr id="5" name="Šipka: dolů 4">
            <a:extLst>
              <a:ext uri="{FF2B5EF4-FFF2-40B4-BE49-F238E27FC236}">
                <a16:creationId xmlns:a16="http://schemas.microsoft.com/office/drawing/2014/main" id="{0517C513-BDE9-4E45-A2F0-892FFE3001F3}"/>
              </a:ext>
            </a:extLst>
          </p:cNvPr>
          <p:cNvSpPr/>
          <p:nvPr/>
        </p:nvSpPr>
        <p:spPr>
          <a:xfrm>
            <a:off x="6796970" y="2989114"/>
            <a:ext cx="216024" cy="13149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Šipka: dolů 24">
            <a:extLst>
              <a:ext uri="{FF2B5EF4-FFF2-40B4-BE49-F238E27FC236}">
                <a16:creationId xmlns:a16="http://schemas.microsoft.com/office/drawing/2014/main" id="{F1E47F95-CDB7-4E99-8507-A72FFD96320B}"/>
              </a:ext>
            </a:extLst>
          </p:cNvPr>
          <p:cNvSpPr/>
          <p:nvPr/>
        </p:nvSpPr>
        <p:spPr>
          <a:xfrm>
            <a:off x="6796970" y="3329366"/>
            <a:ext cx="216024" cy="13149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Parallelogram 30">
            <a:extLst>
              <a:ext uri="{FF2B5EF4-FFF2-40B4-BE49-F238E27FC236}">
                <a16:creationId xmlns:a16="http://schemas.microsoft.com/office/drawing/2014/main" id="{37D715F4-A838-4E04-8DFF-61C146D55C40}"/>
              </a:ext>
            </a:extLst>
          </p:cNvPr>
          <p:cNvSpPr/>
          <p:nvPr/>
        </p:nvSpPr>
        <p:spPr>
          <a:xfrm flipH="1">
            <a:off x="617756" y="1671644"/>
            <a:ext cx="351685" cy="352555"/>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7" name="Block Arc 11">
            <a:extLst>
              <a:ext uri="{FF2B5EF4-FFF2-40B4-BE49-F238E27FC236}">
                <a16:creationId xmlns:a16="http://schemas.microsoft.com/office/drawing/2014/main" id="{D02B274D-2E5B-4251-A31B-DC6D3BE1F827}"/>
              </a:ext>
            </a:extLst>
          </p:cNvPr>
          <p:cNvSpPr/>
          <p:nvPr/>
        </p:nvSpPr>
        <p:spPr>
          <a:xfrm rot="10800000">
            <a:off x="723539" y="2558407"/>
            <a:ext cx="217507" cy="353911"/>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8" name="Rounded Rectangle 32">
            <a:extLst>
              <a:ext uri="{FF2B5EF4-FFF2-40B4-BE49-F238E27FC236}">
                <a16:creationId xmlns:a16="http://schemas.microsoft.com/office/drawing/2014/main" id="{76F7933B-FD83-4CC2-8F8A-74673C723E06}"/>
              </a:ext>
            </a:extLst>
          </p:cNvPr>
          <p:cNvSpPr/>
          <p:nvPr/>
        </p:nvSpPr>
        <p:spPr>
          <a:xfrm>
            <a:off x="5412660" y="2486141"/>
            <a:ext cx="335647" cy="33564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9" name="Trapezoid 13">
            <a:extLst>
              <a:ext uri="{FF2B5EF4-FFF2-40B4-BE49-F238E27FC236}">
                <a16:creationId xmlns:a16="http://schemas.microsoft.com/office/drawing/2014/main" id="{3606A13F-DA73-4EB6-8191-8F91EC4C7BEC}"/>
              </a:ext>
            </a:extLst>
          </p:cNvPr>
          <p:cNvSpPr/>
          <p:nvPr/>
        </p:nvSpPr>
        <p:spPr>
          <a:xfrm>
            <a:off x="2713730" y="2558407"/>
            <a:ext cx="361838" cy="305956"/>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3815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3"/>
          <p:cNvSpPr txBox="1">
            <a:spLocks/>
          </p:cNvSpPr>
          <p:nvPr/>
        </p:nvSpPr>
        <p:spPr>
          <a:xfrm>
            <a:off x="420641" y="316052"/>
            <a:ext cx="2808312" cy="192696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cs-CZ" sz="2800" b="1" dirty="0" err="1">
                <a:solidFill>
                  <a:schemeClr val="tx1">
                    <a:lumMod val="75000"/>
                    <a:lumOff val="25000"/>
                  </a:schemeClr>
                </a:solidFill>
                <a:latin typeface="+mj-lt"/>
                <a:cs typeface="Arial" pitchFamily="34" charset="0"/>
              </a:rPr>
              <a:t>SmartPFX</a:t>
            </a:r>
            <a:endParaRPr lang="cs-CZ" sz="2800" b="1" dirty="0">
              <a:solidFill>
                <a:schemeClr val="tx1">
                  <a:lumMod val="75000"/>
                  <a:lumOff val="25000"/>
                </a:schemeClr>
              </a:solidFill>
              <a:latin typeface="+mj-lt"/>
              <a:cs typeface="Arial" pitchFamily="34" charset="0"/>
            </a:endParaRPr>
          </a:p>
          <a:p>
            <a:pPr marL="0" indent="0" algn="ctr">
              <a:lnSpc>
                <a:spcPct val="110000"/>
              </a:lnSpc>
              <a:buNone/>
            </a:pPr>
            <a:r>
              <a:rPr lang="cs-CZ" altLang="ko-KR" sz="2800" b="1" dirty="0" err="1">
                <a:solidFill>
                  <a:schemeClr val="accent2"/>
                </a:solidFill>
                <a:latin typeface="+mj-lt"/>
                <a:cs typeface="Arial" pitchFamily="34" charset="0"/>
              </a:rPr>
              <a:t>MobiPFX</a:t>
            </a:r>
            <a:endParaRPr lang="cs-CZ" altLang="ko-KR" sz="2800" b="1" dirty="0">
              <a:solidFill>
                <a:schemeClr val="accent2"/>
              </a:solidFill>
              <a:latin typeface="+mj-lt"/>
              <a:cs typeface="Arial" pitchFamily="34" charset="0"/>
            </a:endParaRPr>
          </a:p>
          <a:p>
            <a:pPr marL="0" indent="0" algn="ctr">
              <a:lnSpc>
                <a:spcPct val="110000"/>
              </a:lnSpc>
              <a:buNone/>
            </a:pPr>
            <a:endParaRPr lang="cs-CZ" altLang="ko-KR" sz="1600" b="1" dirty="0">
              <a:solidFill>
                <a:schemeClr val="tx1">
                  <a:lumMod val="75000"/>
                  <a:lumOff val="25000"/>
                </a:schemeClr>
              </a:solidFill>
              <a:latin typeface="+mj-lt"/>
              <a:cs typeface="Arial" pitchFamily="34" charset="0"/>
            </a:endParaRPr>
          </a:p>
          <a:p>
            <a:pPr marL="0" indent="0" algn="ctr">
              <a:lnSpc>
                <a:spcPct val="110000"/>
              </a:lnSpc>
              <a:buNone/>
            </a:pPr>
            <a:r>
              <a:rPr lang="cs-CZ" altLang="ko-KR" sz="1600" b="1" dirty="0">
                <a:solidFill>
                  <a:schemeClr val="tx1">
                    <a:lumMod val="75000"/>
                    <a:lumOff val="25000"/>
                  </a:schemeClr>
                </a:solidFill>
                <a:latin typeface="+mj-lt"/>
                <a:cs typeface="Arial" pitchFamily="34" charset="0"/>
              </a:rPr>
              <a:t>PROFYLAX </a:t>
            </a:r>
          </a:p>
          <a:p>
            <a:pPr marL="0" indent="0" algn="ctr">
              <a:lnSpc>
                <a:spcPct val="110000"/>
              </a:lnSpc>
              <a:buNone/>
            </a:pPr>
            <a:r>
              <a:rPr lang="cs-CZ" altLang="ko-KR" sz="1600" b="1" dirty="0" err="1">
                <a:solidFill>
                  <a:schemeClr val="tx1">
                    <a:lumMod val="75000"/>
                    <a:lumOff val="25000"/>
                  </a:schemeClr>
                </a:solidFill>
                <a:latin typeface="+mj-lt"/>
                <a:cs typeface="Arial" pitchFamily="34" charset="0"/>
              </a:rPr>
              <a:t>always</a:t>
            </a:r>
            <a:r>
              <a:rPr lang="cs-CZ" altLang="ko-KR" sz="1600" b="1" dirty="0">
                <a:solidFill>
                  <a:schemeClr val="tx1">
                    <a:lumMod val="75000"/>
                    <a:lumOff val="25000"/>
                  </a:schemeClr>
                </a:solidFill>
                <a:latin typeface="+mj-lt"/>
                <a:cs typeface="Arial" pitchFamily="34" charset="0"/>
              </a:rPr>
              <a:t> </a:t>
            </a:r>
            <a:r>
              <a:rPr lang="cs-CZ" altLang="ko-KR" sz="1600" b="1" dirty="0" err="1">
                <a:solidFill>
                  <a:schemeClr val="tx1">
                    <a:lumMod val="75000"/>
                    <a:lumOff val="25000"/>
                  </a:schemeClr>
                </a:solidFill>
                <a:latin typeface="+mj-lt"/>
                <a:cs typeface="Arial" pitchFamily="34" charset="0"/>
              </a:rPr>
              <a:t>at</a:t>
            </a:r>
            <a:r>
              <a:rPr lang="cs-CZ" altLang="ko-KR" sz="1600" b="1" dirty="0">
                <a:solidFill>
                  <a:schemeClr val="tx1">
                    <a:lumMod val="75000"/>
                    <a:lumOff val="25000"/>
                  </a:schemeClr>
                </a:solidFill>
                <a:latin typeface="+mj-lt"/>
                <a:cs typeface="Arial" pitchFamily="34" charset="0"/>
              </a:rPr>
              <a:t> hand</a:t>
            </a:r>
            <a:endParaRPr lang="en-US" altLang="ko-KR" sz="2800" b="1" dirty="0">
              <a:solidFill>
                <a:schemeClr val="tx1">
                  <a:lumMod val="75000"/>
                  <a:lumOff val="25000"/>
                </a:schemeClr>
              </a:solidFill>
              <a:latin typeface="+mj-lt"/>
              <a:cs typeface="Arial" pitchFamily="34" charset="0"/>
            </a:endParaRPr>
          </a:p>
        </p:txBody>
      </p:sp>
      <p:sp>
        <p:nvSpPr>
          <p:cNvPr id="6" name="TextBox 5"/>
          <p:cNvSpPr txBox="1"/>
          <p:nvPr/>
        </p:nvSpPr>
        <p:spPr>
          <a:xfrm>
            <a:off x="449078" y="2571750"/>
            <a:ext cx="2556816" cy="646331"/>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Don't want to </a:t>
            </a:r>
            <a:r>
              <a:rPr lang="cs-CZ" altLang="ko-KR" sz="1200" b="1" dirty="0" err="1">
                <a:solidFill>
                  <a:schemeClr val="tx1">
                    <a:lumMod val="75000"/>
                    <a:lumOff val="25000"/>
                  </a:schemeClr>
                </a:solidFill>
                <a:cs typeface="Arial" pitchFamily="34" charset="0"/>
              </a:rPr>
              <a:t>leave</a:t>
            </a:r>
            <a:r>
              <a:rPr lang="en-US" altLang="ko-KR" sz="1200" b="1" dirty="0">
                <a:solidFill>
                  <a:schemeClr val="tx1">
                    <a:lumMod val="75000"/>
                    <a:lumOff val="25000"/>
                  </a:schemeClr>
                </a:solidFill>
                <a:cs typeface="Arial" pitchFamily="34" charset="0"/>
              </a:rPr>
              <a:t> work </a:t>
            </a:r>
            <a:r>
              <a:rPr lang="cs-CZ" altLang="ko-KR" sz="1200" b="1" dirty="0">
                <a:solidFill>
                  <a:schemeClr val="tx1">
                    <a:lumMod val="75000"/>
                    <a:lumOff val="25000"/>
                  </a:schemeClr>
                </a:solidFill>
                <a:cs typeface="Arial" pitchFamily="34" charset="0"/>
              </a:rPr>
              <a:t>in </a:t>
            </a:r>
            <a:r>
              <a:rPr lang="cs-CZ" altLang="ko-KR" sz="1200" b="1" dirty="0" err="1">
                <a:solidFill>
                  <a:schemeClr val="tx1">
                    <a:lumMod val="75000"/>
                    <a:lumOff val="25000"/>
                  </a:schemeClr>
                </a:solidFill>
                <a:cs typeface="Arial" pitchFamily="34" charset="0"/>
              </a:rPr>
              <a:t>progress</a:t>
            </a:r>
            <a:r>
              <a:rPr lang="en-US" altLang="ko-KR" sz="1200" b="1" dirty="0">
                <a:solidFill>
                  <a:schemeClr val="tx1">
                    <a:lumMod val="75000"/>
                    <a:lumOff val="25000"/>
                  </a:schemeClr>
                </a:solidFill>
                <a:cs typeface="Arial" pitchFamily="34" charset="0"/>
              </a:rPr>
              <a:t>? </a:t>
            </a:r>
            <a:r>
              <a:rPr lang="cs-CZ" altLang="ko-KR" sz="1200" b="1" dirty="0" err="1">
                <a:solidFill>
                  <a:schemeClr val="tx1">
                    <a:lumMod val="75000"/>
                    <a:lumOff val="25000"/>
                  </a:schemeClr>
                </a:solidFill>
                <a:cs typeface="Arial" pitchFamily="34" charset="0"/>
              </a:rPr>
              <a:t>Have</a:t>
            </a:r>
            <a:r>
              <a:rPr lang="en-US" altLang="ko-KR" sz="1200" b="1" dirty="0">
                <a:solidFill>
                  <a:schemeClr val="tx1">
                    <a:lumMod val="75000"/>
                    <a:lumOff val="25000"/>
                  </a:schemeClr>
                </a:solidFill>
                <a:cs typeface="Arial" pitchFamily="34" charset="0"/>
              </a:rPr>
              <a:t> PROFYLAX on your phone at all times!</a:t>
            </a:r>
          </a:p>
        </p:txBody>
      </p:sp>
      <p:sp>
        <p:nvSpPr>
          <p:cNvPr id="8" name="Oval 7"/>
          <p:cNvSpPr/>
          <p:nvPr/>
        </p:nvSpPr>
        <p:spPr>
          <a:xfrm>
            <a:off x="6084169" y="867108"/>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Oval 8"/>
          <p:cNvSpPr/>
          <p:nvPr/>
        </p:nvSpPr>
        <p:spPr>
          <a:xfrm>
            <a:off x="6084169" y="2266465"/>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 name="Oval 9"/>
          <p:cNvSpPr/>
          <p:nvPr/>
        </p:nvSpPr>
        <p:spPr>
          <a:xfrm>
            <a:off x="6084169" y="3665821"/>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11" name="Group 10"/>
          <p:cNvGrpSpPr/>
          <p:nvPr/>
        </p:nvGrpSpPr>
        <p:grpSpPr>
          <a:xfrm>
            <a:off x="6804248" y="724698"/>
            <a:ext cx="1919111" cy="860885"/>
            <a:chOff x="1472558" y="998559"/>
            <a:chExt cx="2765965" cy="860885"/>
          </a:xfrm>
        </p:grpSpPr>
        <p:sp>
          <p:nvSpPr>
            <p:cNvPr id="12" name="TextBox 11"/>
            <p:cNvSpPr txBox="1"/>
            <p:nvPr/>
          </p:nvSpPr>
          <p:spPr>
            <a:xfrm>
              <a:off x="1472558" y="1213113"/>
              <a:ext cx="2765965" cy="646331"/>
            </a:xfrm>
            <a:prstGeom prst="rect">
              <a:avLst/>
            </a:prstGeom>
            <a:noFill/>
          </p:spPr>
          <p:txBody>
            <a:bodyPr wrap="square" rtlCol="0">
              <a:spAutoFit/>
            </a:bodyPr>
            <a:lstStyle/>
            <a:p>
              <a:r>
                <a:rPr lang="en-US" altLang="ko-KR" sz="1200" dirty="0">
                  <a:solidFill>
                    <a:schemeClr val="bg1"/>
                  </a:solidFill>
                  <a:cs typeface="Arial" pitchFamily="34" charset="0"/>
                </a:rPr>
                <a:t>Overview of machines, reports, repairs, diagnostics and plan</a:t>
              </a:r>
              <a:r>
                <a:rPr lang="cs-CZ" altLang="ko-KR" sz="1200" dirty="0">
                  <a:solidFill>
                    <a:schemeClr val="bg1"/>
                  </a:solidFill>
                  <a:cs typeface="Arial" pitchFamily="34" charset="0"/>
                </a:rPr>
                <a:t>s</a:t>
              </a:r>
              <a:r>
                <a:rPr lang="en-US" altLang="ko-KR" sz="1200" dirty="0">
                  <a:solidFill>
                    <a:schemeClr val="bg1"/>
                  </a:solidFill>
                  <a:cs typeface="Arial" pitchFamily="34" charset="0"/>
                </a:rPr>
                <a:t>.</a:t>
              </a:r>
              <a:endParaRPr lang="ko-KR" altLang="en-US" sz="1200" dirty="0">
                <a:solidFill>
                  <a:schemeClr val="bg1"/>
                </a:solidFill>
                <a:cs typeface="Arial" pitchFamily="34" charset="0"/>
              </a:endParaRPr>
            </a:p>
          </p:txBody>
        </p:sp>
        <p:sp>
          <p:nvSpPr>
            <p:cNvPr id="13" name="TextBox 12"/>
            <p:cNvSpPr txBox="1"/>
            <p:nvPr/>
          </p:nvSpPr>
          <p:spPr>
            <a:xfrm>
              <a:off x="1472558" y="998559"/>
              <a:ext cx="2765965" cy="276999"/>
            </a:xfrm>
            <a:prstGeom prst="rect">
              <a:avLst/>
            </a:prstGeom>
            <a:noFill/>
          </p:spPr>
          <p:txBody>
            <a:bodyPr wrap="square" rtlCol="0">
              <a:spAutoFit/>
            </a:bodyPr>
            <a:lstStyle/>
            <a:p>
              <a:r>
                <a:rPr lang="cs-CZ" altLang="ko-KR" sz="1200" b="1" dirty="0" err="1">
                  <a:solidFill>
                    <a:schemeClr val="bg1"/>
                  </a:solidFill>
                  <a:cs typeface="Arial" pitchFamily="34" charset="0"/>
                </a:rPr>
                <a:t>Machine</a:t>
              </a:r>
              <a:r>
                <a:rPr lang="cs-CZ" altLang="ko-KR" sz="1200" b="1" dirty="0">
                  <a:solidFill>
                    <a:schemeClr val="bg1"/>
                  </a:solidFill>
                  <a:cs typeface="Arial" pitchFamily="34" charset="0"/>
                </a:rPr>
                <a:t>/</a:t>
              </a:r>
              <a:r>
                <a:rPr lang="cs-CZ" altLang="ko-KR" sz="1200" b="1" dirty="0" err="1">
                  <a:solidFill>
                    <a:schemeClr val="bg1"/>
                  </a:solidFill>
                  <a:cs typeface="Arial" pitchFamily="34" charset="0"/>
                </a:rPr>
                <a:t>tool</a:t>
              </a:r>
              <a:r>
                <a:rPr lang="cs-CZ" altLang="ko-KR" sz="1200" b="1" dirty="0">
                  <a:solidFill>
                    <a:schemeClr val="bg1"/>
                  </a:solidFill>
                  <a:cs typeface="Arial" pitchFamily="34" charset="0"/>
                </a:rPr>
                <a:t> </a:t>
              </a:r>
              <a:r>
                <a:rPr lang="cs-CZ" altLang="ko-KR" sz="1200" b="1" dirty="0" err="1">
                  <a:solidFill>
                    <a:schemeClr val="bg1"/>
                  </a:solidFill>
                  <a:cs typeface="Arial" pitchFamily="34" charset="0"/>
                </a:rPr>
                <a:t>card</a:t>
              </a:r>
              <a:endParaRPr lang="ko-KR" altLang="en-US" sz="1200" b="1" dirty="0">
                <a:solidFill>
                  <a:schemeClr val="bg1"/>
                </a:solidFill>
                <a:cs typeface="Arial" pitchFamily="34" charset="0"/>
              </a:endParaRPr>
            </a:p>
          </p:txBody>
        </p:sp>
      </p:grpSp>
      <p:grpSp>
        <p:nvGrpSpPr>
          <p:cNvPr id="14" name="Group 13"/>
          <p:cNvGrpSpPr/>
          <p:nvPr/>
        </p:nvGrpSpPr>
        <p:grpSpPr>
          <a:xfrm>
            <a:off x="6804247" y="2103680"/>
            <a:ext cx="1919112" cy="1065926"/>
            <a:chOff x="1472557" y="978184"/>
            <a:chExt cx="2765966" cy="1065926"/>
          </a:xfrm>
        </p:grpSpPr>
        <p:sp>
          <p:nvSpPr>
            <p:cNvPr id="15" name="TextBox 14"/>
            <p:cNvSpPr txBox="1"/>
            <p:nvPr/>
          </p:nvSpPr>
          <p:spPr>
            <a:xfrm>
              <a:off x="1472558" y="1213113"/>
              <a:ext cx="2765965" cy="830997"/>
            </a:xfrm>
            <a:prstGeom prst="rect">
              <a:avLst/>
            </a:prstGeom>
            <a:noFill/>
          </p:spPr>
          <p:txBody>
            <a:bodyPr wrap="square" rtlCol="0">
              <a:spAutoFit/>
            </a:bodyPr>
            <a:lstStyle/>
            <a:p>
              <a:r>
                <a:rPr lang="en-US" altLang="ko-KR" sz="1200" dirty="0">
                  <a:solidFill>
                    <a:schemeClr val="bg1"/>
                  </a:solidFill>
                  <a:cs typeface="Arial" pitchFamily="34" charset="0"/>
                </a:rPr>
                <a:t>Quickly create reports, record corrections and material movements </a:t>
              </a:r>
              <a:r>
                <a:rPr lang="cs-CZ" altLang="ko-KR" sz="1200" dirty="0">
                  <a:solidFill>
                    <a:schemeClr val="bg1"/>
                  </a:solidFill>
                  <a:cs typeface="Arial" pitchFamily="34" charset="0"/>
                </a:rPr>
                <a:t>via</a:t>
              </a:r>
              <a:r>
                <a:rPr lang="en-US" altLang="ko-KR" sz="1200" dirty="0">
                  <a:solidFill>
                    <a:schemeClr val="bg1"/>
                  </a:solidFill>
                  <a:cs typeface="Arial" pitchFamily="34" charset="0"/>
                </a:rPr>
                <a:t> QR-codes</a:t>
              </a:r>
              <a:r>
                <a:rPr lang="cs-CZ" altLang="ko-KR" sz="1200" dirty="0">
                  <a:solidFill>
                    <a:schemeClr val="bg1"/>
                  </a:solidFill>
                  <a:cs typeface="Arial" pitchFamily="34" charset="0"/>
                </a:rPr>
                <a:t>.</a:t>
              </a:r>
              <a:endParaRPr lang="ko-KR" altLang="en-US" sz="1200" dirty="0">
                <a:solidFill>
                  <a:schemeClr val="bg1"/>
                </a:solidFill>
                <a:cs typeface="Arial" pitchFamily="34" charset="0"/>
              </a:endParaRPr>
            </a:p>
          </p:txBody>
        </p:sp>
        <p:sp>
          <p:nvSpPr>
            <p:cNvPr id="16" name="TextBox 15"/>
            <p:cNvSpPr txBox="1"/>
            <p:nvPr/>
          </p:nvSpPr>
          <p:spPr>
            <a:xfrm>
              <a:off x="1472557" y="978184"/>
              <a:ext cx="2765965" cy="276999"/>
            </a:xfrm>
            <a:prstGeom prst="rect">
              <a:avLst/>
            </a:prstGeom>
            <a:noFill/>
          </p:spPr>
          <p:txBody>
            <a:bodyPr wrap="square" rtlCol="0">
              <a:spAutoFit/>
            </a:bodyPr>
            <a:lstStyle/>
            <a:p>
              <a:r>
                <a:rPr lang="cs-CZ" altLang="ko-KR" sz="1200" b="1" dirty="0">
                  <a:solidFill>
                    <a:schemeClr val="bg1"/>
                  </a:solidFill>
                  <a:cs typeface="Arial" pitchFamily="34" charset="0"/>
                </a:rPr>
                <a:t>QR-</a:t>
              </a:r>
              <a:r>
                <a:rPr lang="cs-CZ" altLang="ko-KR" sz="1200" b="1" dirty="0" err="1">
                  <a:solidFill>
                    <a:schemeClr val="bg1"/>
                  </a:solidFill>
                  <a:cs typeface="Arial" pitchFamily="34" charset="0"/>
                </a:rPr>
                <a:t>codes</a:t>
              </a:r>
              <a:endParaRPr lang="ko-KR" altLang="en-US" sz="1200" b="1" dirty="0">
                <a:solidFill>
                  <a:schemeClr val="bg1"/>
                </a:solidFill>
                <a:cs typeface="Arial" pitchFamily="34" charset="0"/>
              </a:endParaRPr>
            </a:p>
          </p:txBody>
        </p:sp>
      </p:grpSp>
      <p:grpSp>
        <p:nvGrpSpPr>
          <p:cNvPr id="17" name="Group 16"/>
          <p:cNvGrpSpPr/>
          <p:nvPr/>
        </p:nvGrpSpPr>
        <p:grpSpPr>
          <a:xfrm>
            <a:off x="6804248" y="3523411"/>
            <a:ext cx="1919111" cy="676219"/>
            <a:chOff x="1472558" y="998559"/>
            <a:chExt cx="2765965" cy="676219"/>
          </a:xfrm>
        </p:grpSpPr>
        <p:sp>
          <p:nvSpPr>
            <p:cNvPr id="18" name="TextBox 17"/>
            <p:cNvSpPr txBox="1"/>
            <p:nvPr/>
          </p:nvSpPr>
          <p:spPr>
            <a:xfrm>
              <a:off x="1472558" y="1213113"/>
              <a:ext cx="2765965" cy="461665"/>
            </a:xfrm>
            <a:prstGeom prst="rect">
              <a:avLst/>
            </a:prstGeom>
            <a:noFill/>
          </p:spPr>
          <p:txBody>
            <a:bodyPr wrap="square" rtlCol="0">
              <a:spAutoFit/>
            </a:bodyPr>
            <a:lstStyle/>
            <a:p>
              <a:r>
                <a:rPr lang="en-US" altLang="ko-KR" sz="1200" dirty="0">
                  <a:solidFill>
                    <a:schemeClr val="bg1"/>
                  </a:solidFill>
                  <a:cs typeface="Arial" pitchFamily="34" charset="0"/>
                </a:rPr>
                <a:t>Everything clearly and quickly</a:t>
              </a:r>
              <a:r>
                <a:rPr lang="cs-CZ" altLang="ko-KR" sz="1200" dirty="0">
                  <a:solidFill>
                    <a:schemeClr val="bg1"/>
                  </a:solidFill>
                  <a:cs typeface="Arial" pitchFamily="34" charset="0"/>
                </a:rPr>
                <a:t> -</a:t>
              </a:r>
              <a:r>
                <a:rPr lang="en-US" altLang="ko-KR" sz="1200" dirty="0">
                  <a:solidFill>
                    <a:schemeClr val="bg1"/>
                  </a:solidFill>
                  <a:cs typeface="Arial" pitchFamily="34" charset="0"/>
                </a:rPr>
                <a:t> always at hand.</a:t>
              </a:r>
              <a:endParaRPr lang="ko-KR" altLang="en-US" sz="1200" dirty="0">
                <a:solidFill>
                  <a:schemeClr val="bg1"/>
                </a:solidFill>
                <a:cs typeface="Arial" pitchFamily="34" charset="0"/>
              </a:endParaRPr>
            </a:p>
          </p:txBody>
        </p:sp>
        <p:sp>
          <p:nvSpPr>
            <p:cNvPr id="19" name="TextBox 18"/>
            <p:cNvSpPr txBox="1"/>
            <p:nvPr/>
          </p:nvSpPr>
          <p:spPr>
            <a:xfrm>
              <a:off x="1472558" y="998559"/>
              <a:ext cx="2765965" cy="276999"/>
            </a:xfrm>
            <a:prstGeom prst="rect">
              <a:avLst/>
            </a:prstGeom>
            <a:noFill/>
          </p:spPr>
          <p:txBody>
            <a:bodyPr wrap="square" rtlCol="0">
              <a:spAutoFit/>
            </a:bodyPr>
            <a:lstStyle/>
            <a:p>
              <a:r>
                <a:rPr lang="cs-CZ" altLang="ko-KR" sz="1200" b="1" dirty="0" err="1">
                  <a:solidFill>
                    <a:schemeClr val="bg1"/>
                  </a:solidFill>
                  <a:cs typeface="Arial" pitchFamily="34" charset="0"/>
                </a:rPr>
                <a:t>Plan</a:t>
              </a:r>
              <a:r>
                <a:rPr lang="cs-CZ" altLang="ko-KR" sz="1200" b="1" dirty="0">
                  <a:solidFill>
                    <a:schemeClr val="bg1"/>
                  </a:solidFill>
                  <a:cs typeface="Arial" pitchFamily="34" charset="0"/>
                </a:rPr>
                <a:t>, </a:t>
              </a:r>
              <a:r>
                <a:rPr lang="cs-CZ" altLang="ko-KR" sz="1200" b="1" dirty="0" err="1">
                  <a:solidFill>
                    <a:schemeClr val="bg1"/>
                  </a:solidFill>
                  <a:cs typeface="Arial" pitchFamily="34" charset="0"/>
                </a:rPr>
                <a:t>Stock</a:t>
              </a:r>
              <a:r>
                <a:rPr lang="cs-CZ" altLang="ko-KR" sz="1200" b="1" dirty="0">
                  <a:solidFill>
                    <a:schemeClr val="bg1"/>
                  </a:solidFill>
                  <a:cs typeface="Arial" pitchFamily="34" charset="0"/>
                </a:rPr>
                <a:t>, </a:t>
              </a:r>
              <a:r>
                <a:rPr lang="cs-CZ" altLang="ko-KR" sz="1200" b="1" dirty="0" err="1">
                  <a:solidFill>
                    <a:schemeClr val="bg1"/>
                  </a:solidFill>
                  <a:cs typeface="Arial" pitchFamily="34" charset="0"/>
                </a:rPr>
                <a:t>Materials</a:t>
              </a:r>
              <a:endParaRPr lang="ko-KR" altLang="en-US" sz="1200" b="1" dirty="0">
                <a:solidFill>
                  <a:schemeClr val="bg1"/>
                </a:solidFill>
                <a:cs typeface="Arial" pitchFamily="34" charset="0"/>
              </a:endParaRPr>
            </a:p>
          </p:txBody>
        </p:sp>
      </p:grpSp>
      <p:sp>
        <p:nvSpPr>
          <p:cNvPr id="20" name="Oval 21"/>
          <p:cNvSpPr>
            <a:spLocks noChangeAspect="1"/>
          </p:cNvSpPr>
          <p:nvPr/>
        </p:nvSpPr>
        <p:spPr>
          <a:xfrm>
            <a:off x="6204972" y="986514"/>
            <a:ext cx="334457" cy="33725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1" name="Rectangle 9"/>
          <p:cNvSpPr/>
          <p:nvPr/>
        </p:nvSpPr>
        <p:spPr>
          <a:xfrm>
            <a:off x="6221925" y="3783971"/>
            <a:ext cx="300550" cy="28134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4" name="TextBox 23">
            <a:extLst>
              <a:ext uri="{FF2B5EF4-FFF2-40B4-BE49-F238E27FC236}">
                <a16:creationId xmlns:a16="http://schemas.microsoft.com/office/drawing/2014/main" id="{BE8AFFF2-1829-4B05-83F0-8FE8A7715BE1}"/>
              </a:ext>
            </a:extLst>
          </p:cNvPr>
          <p:cNvSpPr txBox="1"/>
          <p:nvPr/>
        </p:nvSpPr>
        <p:spPr>
          <a:xfrm>
            <a:off x="478382" y="3742147"/>
            <a:ext cx="2592289"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Do you need an off-line solution for work outside your data network or Wi-Fi? </a:t>
            </a:r>
            <a:r>
              <a:rPr lang="cs-CZ" altLang="ko-KR" sz="1200" dirty="0" err="1">
                <a:solidFill>
                  <a:schemeClr val="tx1">
                    <a:lumMod val="75000"/>
                    <a:lumOff val="25000"/>
                  </a:schemeClr>
                </a:solidFill>
                <a:cs typeface="Arial" pitchFamily="34" charset="0"/>
              </a:rPr>
              <a:t>You</a:t>
            </a:r>
            <a:r>
              <a:rPr lang="cs-CZ" altLang="ko-KR" sz="1200" dirty="0">
                <a:solidFill>
                  <a:schemeClr val="tx1">
                    <a:lumMod val="75000"/>
                    <a:lumOff val="25000"/>
                  </a:schemeClr>
                </a:solidFill>
                <a:cs typeface="Arial" pitchFamily="34" charset="0"/>
              </a:rPr>
              <a:t> c</a:t>
            </a:r>
            <a:r>
              <a:rPr lang="en-US" altLang="ko-KR" sz="1200" dirty="0">
                <a:solidFill>
                  <a:schemeClr val="tx1">
                    <a:lumMod val="75000"/>
                    <a:lumOff val="25000"/>
                  </a:schemeClr>
                </a:solidFill>
                <a:cs typeface="Arial" pitchFamily="34" charset="0"/>
              </a:rPr>
              <a:t>an use </a:t>
            </a:r>
            <a:r>
              <a:rPr lang="en-US" altLang="ko-KR" sz="1200" dirty="0" err="1">
                <a:solidFill>
                  <a:schemeClr val="tx1">
                    <a:lumMod val="75000"/>
                    <a:lumOff val="25000"/>
                  </a:schemeClr>
                </a:solidFill>
                <a:cs typeface="Arial" pitchFamily="34" charset="0"/>
              </a:rPr>
              <a:t>MobiPFX</a:t>
            </a:r>
            <a:r>
              <a:rPr lang="en-US" altLang="ko-KR" sz="1200" dirty="0">
                <a:solidFill>
                  <a:schemeClr val="tx1">
                    <a:lumMod val="75000"/>
                    <a:lumOff val="25000"/>
                  </a:schemeClr>
                </a:solidFill>
                <a:cs typeface="Arial" pitchFamily="34" charset="0"/>
              </a:rPr>
              <a:t> on your tablet or computer!</a:t>
            </a:r>
          </a:p>
        </p:txBody>
      </p:sp>
      <p:sp>
        <p:nvSpPr>
          <p:cNvPr id="3" name="그림 개체 틀 2">
            <a:extLst>
              <a:ext uri="{FF2B5EF4-FFF2-40B4-BE49-F238E27FC236}">
                <a16:creationId xmlns:a16="http://schemas.microsoft.com/office/drawing/2014/main" id="{214CBA99-9BEC-4D38-A2C8-7DC8387AA729}"/>
              </a:ext>
            </a:extLst>
          </p:cNvPr>
          <p:cNvSpPr>
            <a:spLocks noGrp="1"/>
          </p:cNvSpPr>
          <p:nvPr>
            <p:ph type="pic" idx="12"/>
          </p:nvPr>
        </p:nvSpPr>
        <p:spPr/>
      </p:sp>
      <p:pic>
        <p:nvPicPr>
          <p:cNvPr id="23" name="Obrázek 22">
            <a:extLst>
              <a:ext uri="{FF2B5EF4-FFF2-40B4-BE49-F238E27FC236}">
                <a16:creationId xmlns:a16="http://schemas.microsoft.com/office/drawing/2014/main" id="{14C31E28-8327-44B3-B3D5-8D52017B4217}"/>
              </a:ext>
            </a:extLst>
          </p:cNvPr>
          <p:cNvPicPr/>
          <p:nvPr/>
        </p:nvPicPr>
        <p:blipFill>
          <a:blip r:embed="rId2"/>
          <a:stretch>
            <a:fillRect/>
          </a:stretch>
        </p:blipFill>
        <p:spPr>
          <a:xfrm>
            <a:off x="3520696" y="801212"/>
            <a:ext cx="2122733" cy="3383237"/>
          </a:xfrm>
          <a:prstGeom prst="rect">
            <a:avLst/>
          </a:prstGeom>
        </p:spPr>
      </p:pic>
      <p:pic>
        <p:nvPicPr>
          <p:cNvPr id="2" name="Obrázek 1">
            <a:extLst>
              <a:ext uri="{FF2B5EF4-FFF2-40B4-BE49-F238E27FC236}">
                <a16:creationId xmlns:a16="http://schemas.microsoft.com/office/drawing/2014/main" id="{4ED9E082-6C47-474F-A8BE-E74D83F96437}"/>
              </a:ext>
            </a:extLst>
          </p:cNvPr>
          <p:cNvPicPr>
            <a:picLocks noChangeAspect="1"/>
          </p:cNvPicPr>
          <p:nvPr/>
        </p:nvPicPr>
        <p:blipFill>
          <a:blip r:embed="rId3">
            <a:duotone>
              <a:schemeClr val="accent4">
                <a:shade val="45000"/>
                <a:satMod val="135000"/>
              </a:schemeClr>
              <a:prstClr val="white"/>
            </a:duotone>
            <a:alphaModFix amt="85000"/>
          </a:blip>
          <a:stretch>
            <a:fillRect/>
          </a:stretch>
        </p:blipFill>
        <p:spPr>
          <a:xfrm>
            <a:off x="6178554" y="2359827"/>
            <a:ext cx="387291" cy="389340"/>
          </a:xfrm>
          <a:prstGeom prst="rect">
            <a:avLst/>
          </a:prstGeom>
        </p:spPr>
      </p:pic>
    </p:spTree>
    <p:extLst>
      <p:ext uri="{BB962C8B-B14F-4D97-AF65-F5344CB8AC3E}">
        <p14:creationId xmlns:p14="http://schemas.microsoft.com/office/powerpoint/2010/main" val="120746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lvl="0"/>
            <a:r>
              <a:rPr lang="en-US" altLang="ko-KR" dirty="0"/>
              <a:t>Quickly, elegantly and always at hand</a:t>
            </a:r>
            <a:r>
              <a:rPr lang="cs-CZ" altLang="ko-KR" dirty="0"/>
              <a:t>.</a:t>
            </a:r>
            <a:endParaRPr lang="en-US" altLang="ko-KR" dirty="0"/>
          </a:p>
        </p:txBody>
      </p:sp>
      <p:graphicFrame>
        <p:nvGraphicFramePr>
          <p:cNvPr id="5" name="Table 4"/>
          <p:cNvGraphicFramePr>
            <a:graphicFrameLocks noGrp="1"/>
          </p:cNvGraphicFramePr>
          <p:nvPr>
            <p:extLst>
              <p:ext uri="{D42A27DB-BD31-4B8C-83A1-F6EECF244321}">
                <p14:modId xmlns:p14="http://schemas.microsoft.com/office/powerpoint/2010/main" val="954862390"/>
              </p:ext>
            </p:extLst>
          </p:nvPr>
        </p:nvGraphicFramePr>
        <p:xfrm>
          <a:off x="657687" y="1558398"/>
          <a:ext cx="1819465" cy="3465464"/>
        </p:xfrm>
        <a:graphic>
          <a:graphicData uri="http://schemas.openxmlformats.org/drawingml/2006/table">
            <a:tbl>
              <a:tblPr firstRow="1" bandRow="1">
                <a:tableStyleId>{5940675A-B579-460E-94D1-54222C63F5DA}</a:tableStyleId>
              </a:tblPr>
              <a:tblGrid>
                <a:gridCol w="1819465">
                  <a:extLst>
                    <a:ext uri="{9D8B030D-6E8A-4147-A177-3AD203B41FA5}">
                      <a16:colId xmlns:a16="http://schemas.microsoft.com/office/drawing/2014/main" val="2048238184"/>
                    </a:ext>
                  </a:extLst>
                </a:gridCol>
              </a:tblGrid>
              <a:tr h="307121">
                <a:tc>
                  <a:txBody>
                    <a:bodyPr/>
                    <a:lstStyle/>
                    <a:p>
                      <a:pPr algn="ctr" latinLnBrk="1"/>
                      <a:r>
                        <a:rPr lang="cs-CZ" altLang="ko-KR" sz="1400" b="1" dirty="0" err="1">
                          <a:solidFill>
                            <a:schemeClr val="accent2"/>
                          </a:solidFill>
                          <a:latin typeface="+mn-lt"/>
                          <a:cs typeface="Arial" pitchFamily="34" charset="0"/>
                        </a:rPr>
                        <a:t>Overviews</a:t>
                      </a:r>
                      <a:endParaRPr lang="ko-KR" altLang="en-US" sz="1400" b="1" dirty="0">
                        <a:solidFill>
                          <a:schemeClr val="accent2"/>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extLst>
                  <a:ext uri="{0D108BD9-81ED-4DB2-BD59-A6C34878D82A}">
                    <a16:rowId xmlns:a16="http://schemas.microsoft.com/office/drawing/2014/main" val="2579962013"/>
                  </a:ext>
                </a:extLst>
              </a:tr>
              <a:tr h="70369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49985591"/>
                  </a:ext>
                </a:extLst>
              </a:tr>
              <a:tr h="189566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2800" b="1" dirty="0">
                        <a:solidFill>
                          <a:schemeClr val="bg1"/>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331642704"/>
                  </a:ext>
                </a:extLst>
              </a:tr>
              <a:tr h="55898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dirty="0">
                          <a:solidFill>
                            <a:schemeClr val="accent2"/>
                          </a:solidFill>
                          <a:latin typeface="+mn-lt"/>
                          <a:cs typeface="Arial" pitchFamily="34" charset="0"/>
                        </a:rPr>
                        <a:t>Let the application work for you.</a:t>
                      </a:r>
                      <a:endParaRPr lang="ko-KR" altLang="en-US" sz="1100" dirty="0">
                        <a:solidFill>
                          <a:schemeClr val="accent2"/>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extLst>
                  <a:ext uri="{0D108BD9-81ED-4DB2-BD59-A6C34878D82A}">
                    <a16:rowId xmlns:a16="http://schemas.microsoft.com/office/drawing/2014/main" val="3703207608"/>
                  </a:ext>
                </a:extLst>
              </a:tr>
            </a:tbl>
          </a:graphicData>
        </a:graphic>
      </p:graphicFrame>
      <p:sp>
        <p:nvSpPr>
          <p:cNvPr id="10" name="TextBox 9"/>
          <p:cNvSpPr txBox="1"/>
          <p:nvPr/>
        </p:nvSpPr>
        <p:spPr>
          <a:xfrm>
            <a:off x="471945" y="1101973"/>
            <a:ext cx="8145530" cy="461665"/>
          </a:xfrm>
          <a:prstGeom prst="rect">
            <a:avLst/>
          </a:prstGeom>
          <a:noFill/>
        </p:spPr>
        <p:txBody>
          <a:bodyPr wrap="square" rtlCol="0">
            <a:spAutoFit/>
          </a:bodyPr>
          <a:lstStyle/>
          <a:p>
            <a:r>
              <a:rPr lang="en-US" altLang="ko-KR" sz="1200" dirty="0">
                <a:solidFill>
                  <a:schemeClr val="bg1"/>
                </a:solidFill>
                <a:cs typeface="Arial" pitchFamily="34" charset="0"/>
              </a:rPr>
              <a:t>The application for mobile online work is available for Windows and Android. This means that the application can be operated </a:t>
            </a:r>
            <a:r>
              <a:rPr lang="cs-CZ" altLang="ko-KR" sz="1200" dirty="0">
                <a:solidFill>
                  <a:schemeClr val="bg1"/>
                </a:solidFill>
                <a:cs typeface="Arial" pitchFamily="34" charset="0"/>
              </a:rPr>
              <a:t>on</a:t>
            </a:r>
            <a:r>
              <a:rPr lang="en-US" altLang="ko-KR" sz="1200" dirty="0">
                <a:solidFill>
                  <a:schemeClr val="bg1"/>
                </a:solidFill>
                <a:cs typeface="Arial" pitchFamily="34" charset="0"/>
              </a:rPr>
              <a:t> common mobile phones.</a:t>
            </a:r>
          </a:p>
        </p:txBody>
      </p:sp>
      <p:pic>
        <p:nvPicPr>
          <p:cNvPr id="11" name="Obrázek 10">
            <a:extLst>
              <a:ext uri="{FF2B5EF4-FFF2-40B4-BE49-F238E27FC236}">
                <a16:creationId xmlns:a16="http://schemas.microsoft.com/office/drawing/2014/main" id="{C4E8CC10-3D8A-459D-B2D5-0FD1E2B1FE70}"/>
              </a:ext>
            </a:extLst>
          </p:cNvPr>
          <p:cNvPicPr/>
          <p:nvPr/>
        </p:nvPicPr>
        <p:blipFill>
          <a:blip r:embed="rId2"/>
          <a:stretch>
            <a:fillRect/>
          </a:stretch>
        </p:blipFill>
        <p:spPr>
          <a:xfrm>
            <a:off x="714819" y="1923678"/>
            <a:ext cx="1690439" cy="2470382"/>
          </a:xfrm>
          <a:prstGeom prst="rect">
            <a:avLst/>
          </a:prstGeom>
          <a:ln>
            <a:solidFill>
              <a:schemeClr val="tx1"/>
            </a:solidFill>
          </a:ln>
        </p:spPr>
      </p:pic>
      <p:graphicFrame>
        <p:nvGraphicFramePr>
          <p:cNvPr id="12" name="Table 4">
            <a:extLst>
              <a:ext uri="{FF2B5EF4-FFF2-40B4-BE49-F238E27FC236}">
                <a16:creationId xmlns:a16="http://schemas.microsoft.com/office/drawing/2014/main" id="{E0B35E35-6DF7-41C0-BB8A-6C41B27CB709}"/>
              </a:ext>
            </a:extLst>
          </p:cNvPr>
          <p:cNvGraphicFramePr>
            <a:graphicFrameLocks noGrp="1"/>
          </p:cNvGraphicFramePr>
          <p:nvPr>
            <p:extLst>
              <p:ext uri="{D42A27DB-BD31-4B8C-83A1-F6EECF244321}">
                <p14:modId xmlns:p14="http://schemas.microsoft.com/office/powerpoint/2010/main" val="1580612637"/>
              </p:ext>
            </p:extLst>
          </p:nvPr>
        </p:nvGraphicFramePr>
        <p:xfrm>
          <a:off x="2610530" y="1558398"/>
          <a:ext cx="1819465" cy="3465464"/>
        </p:xfrm>
        <a:graphic>
          <a:graphicData uri="http://schemas.openxmlformats.org/drawingml/2006/table">
            <a:tbl>
              <a:tblPr firstRow="1" bandRow="1">
                <a:tableStyleId>{5940675A-B579-460E-94D1-54222C63F5DA}</a:tableStyleId>
              </a:tblPr>
              <a:tblGrid>
                <a:gridCol w="1819465">
                  <a:extLst>
                    <a:ext uri="{9D8B030D-6E8A-4147-A177-3AD203B41FA5}">
                      <a16:colId xmlns:a16="http://schemas.microsoft.com/office/drawing/2014/main" val="2048238184"/>
                    </a:ext>
                  </a:extLst>
                </a:gridCol>
              </a:tblGrid>
              <a:tr h="307121">
                <a:tc>
                  <a:txBody>
                    <a:bodyPr/>
                    <a:lstStyle/>
                    <a:p>
                      <a:pPr algn="ctr" latinLnBrk="1"/>
                      <a:r>
                        <a:rPr lang="cs-CZ" altLang="ko-KR" sz="1400" b="1" dirty="0" err="1">
                          <a:solidFill>
                            <a:schemeClr val="accent2"/>
                          </a:solidFill>
                          <a:latin typeface="+mn-lt"/>
                          <a:cs typeface="Arial" pitchFamily="34" charset="0"/>
                        </a:rPr>
                        <a:t>Spare</a:t>
                      </a:r>
                      <a:r>
                        <a:rPr lang="cs-CZ" altLang="ko-KR" sz="1400" b="1" dirty="0">
                          <a:solidFill>
                            <a:schemeClr val="accent2"/>
                          </a:solidFill>
                          <a:latin typeface="+mn-lt"/>
                          <a:cs typeface="Arial" pitchFamily="34" charset="0"/>
                        </a:rPr>
                        <a:t> </a:t>
                      </a:r>
                      <a:r>
                        <a:rPr lang="cs-CZ" altLang="ko-KR" sz="1400" b="1" dirty="0" err="1">
                          <a:solidFill>
                            <a:schemeClr val="accent2"/>
                          </a:solidFill>
                          <a:latin typeface="+mn-lt"/>
                          <a:cs typeface="Arial" pitchFamily="34" charset="0"/>
                        </a:rPr>
                        <a:t>parts</a:t>
                      </a:r>
                      <a:endParaRPr lang="ko-KR" altLang="en-US" sz="1400" b="1" dirty="0">
                        <a:solidFill>
                          <a:schemeClr val="accent2"/>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extLst>
                  <a:ext uri="{0D108BD9-81ED-4DB2-BD59-A6C34878D82A}">
                    <a16:rowId xmlns:a16="http://schemas.microsoft.com/office/drawing/2014/main" val="2579962013"/>
                  </a:ext>
                </a:extLst>
              </a:tr>
              <a:tr h="70369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49985591"/>
                  </a:ext>
                </a:extLst>
              </a:tr>
              <a:tr h="189566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2800" b="1" dirty="0">
                        <a:solidFill>
                          <a:schemeClr val="bg1"/>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331642704"/>
                  </a:ext>
                </a:extLst>
              </a:tr>
              <a:tr h="55898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cs-CZ" altLang="ko-KR" sz="1100" dirty="0" err="1">
                          <a:solidFill>
                            <a:schemeClr val="accent2"/>
                          </a:solidFill>
                          <a:latin typeface="+mn-lt"/>
                          <a:cs typeface="Arial" pitchFamily="34" charset="0"/>
                        </a:rPr>
                        <a:t>Complete</a:t>
                      </a:r>
                      <a:r>
                        <a:rPr lang="cs-CZ" altLang="ko-KR" sz="1100" dirty="0">
                          <a:solidFill>
                            <a:schemeClr val="accent2"/>
                          </a:solidFill>
                          <a:latin typeface="+mn-lt"/>
                          <a:cs typeface="Arial" pitchFamily="34" charset="0"/>
                        </a:rPr>
                        <a:t> </a:t>
                      </a:r>
                      <a:r>
                        <a:rPr lang="cs-CZ" altLang="ko-KR" sz="1100" dirty="0" err="1">
                          <a:solidFill>
                            <a:schemeClr val="accent2"/>
                          </a:solidFill>
                          <a:latin typeface="+mn-lt"/>
                          <a:cs typeface="Arial" pitchFamily="34" charset="0"/>
                        </a:rPr>
                        <a:t>overview</a:t>
                      </a:r>
                      <a:r>
                        <a:rPr lang="cs-CZ" altLang="ko-KR" sz="1100" dirty="0">
                          <a:solidFill>
                            <a:schemeClr val="accent2"/>
                          </a:solidFill>
                          <a:latin typeface="+mn-lt"/>
                          <a:cs typeface="Arial" pitchFamily="34" charset="0"/>
                        </a:rPr>
                        <a:t> </a:t>
                      </a:r>
                      <a:r>
                        <a:rPr lang="cs-CZ" altLang="ko-KR" sz="1100" dirty="0" err="1">
                          <a:solidFill>
                            <a:schemeClr val="accent2"/>
                          </a:solidFill>
                          <a:latin typeface="+mn-lt"/>
                          <a:cs typeface="Arial" pitchFamily="34" charset="0"/>
                        </a:rPr>
                        <a:t>of</a:t>
                      </a:r>
                      <a:r>
                        <a:rPr lang="cs-CZ" altLang="ko-KR" sz="1100" dirty="0">
                          <a:solidFill>
                            <a:schemeClr val="accent2"/>
                          </a:solidFill>
                          <a:latin typeface="+mn-lt"/>
                          <a:cs typeface="Arial" pitchFamily="34" charset="0"/>
                        </a:rPr>
                        <a:t> </a:t>
                      </a:r>
                      <a:r>
                        <a:rPr lang="cs-CZ" altLang="ko-KR" sz="1100" dirty="0" err="1">
                          <a:solidFill>
                            <a:schemeClr val="accent2"/>
                          </a:solidFill>
                          <a:latin typeface="+mn-lt"/>
                          <a:cs typeface="Arial" pitchFamily="34" charset="0"/>
                        </a:rPr>
                        <a:t>spare</a:t>
                      </a:r>
                      <a:r>
                        <a:rPr lang="cs-CZ" altLang="ko-KR" sz="1100" dirty="0">
                          <a:solidFill>
                            <a:schemeClr val="accent2"/>
                          </a:solidFill>
                          <a:latin typeface="+mn-lt"/>
                          <a:cs typeface="Arial" pitchFamily="34" charset="0"/>
                        </a:rPr>
                        <a:t> </a:t>
                      </a:r>
                      <a:r>
                        <a:rPr lang="cs-CZ" altLang="ko-KR" sz="1100" dirty="0" err="1">
                          <a:solidFill>
                            <a:schemeClr val="accent2"/>
                          </a:solidFill>
                          <a:latin typeface="+mn-lt"/>
                          <a:cs typeface="Arial" pitchFamily="34" charset="0"/>
                        </a:rPr>
                        <a:t>parts</a:t>
                      </a:r>
                      <a:endParaRPr lang="ko-KR" altLang="en-US" sz="1100" dirty="0">
                        <a:solidFill>
                          <a:schemeClr val="accent2"/>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extLst>
                  <a:ext uri="{0D108BD9-81ED-4DB2-BD59-A6C34878D82A}">
                    <a16:rowId xmlns:a16="http://schemas.microsoft.com/office/drawing/2014/main" val="3703207608"/>
                  </a:ext>
                </a:extLst>
              </a:tr>
            </a:tbl>
          </a:graphicData>
        </a:graphic>
      </p:graphicFrame>
      <p:graphicFrame>
        <p:nvGraphicFramePr>
          <p:cNvPr id="13" name="Table 4">
            <a:extLst>
              <a:ext uri="{FF2B5EF4-FFF2-40B4-BE49-F238E27FC236}">
                <a16:creationId xmlns:a16="http://schemas.microsoft.com/office/drawing/2014/main" id="{3A777B59-BF54-45F5-8B68-F375DDB70A58}"/>
              </a:ext>
            </a:extLst>
          </p:cNvPr>
          <p:cNvGraphicFramePr>
            <a:graphicFrameLocks noGrp="1"/>
          </p:cNvGraphicFramePr>
          <p:nvPr>
            <p:extLst>
              <p:ext uri="{D42A27DB-BD31-4B8C-83A1-F6EECF244321}">
                <p14:modId xmlns:p14="http://schemas.microsoft.com/office/powerpoint/2010/main" val="3746458661"/>
              </p:ext>
            </p:extLst>
          </p:nvPr>
        </p:nvGraphicFramePr>
        <p:xfrm>
          <a:off x="4563373" y="1558398"/>
          <a:ext cx="1819465" cy="3500842"/>
        </p:xfrm>
        <a:graphic>
          <a:graphicData uri="http://schemas.openxmlformats.org/drawingml/2006/table">
            <a:tbl>
              <a:tblPr firstRow="1" bandRow="1">
                <a:tableStyleId>{5940675A-B579-460E-94D1-54222C63F5DA}</a:tableStyleId>
              </a:tblPr>
              <a:tblGrid>
                <a:gridCol w="1819465">
                  <a:extLst>
                    <a:ext uri="{9D8B030D-6E8A-4147-A177-3AD203B41FA5}">
                      <a16:colId xmlns:a16="http://schemas.microsoft.com/office/drawing/2014/main" val="2048238184"/>
                    </a:ext>
                  </a:extLst>
                </a:gridCol>
              </a:tblGrid>
              <a:tr h="307121">
                <a:tc>
                  <a:txBody>
                    <a:bodyPr/>
                    <a:lstStyle/>
                    <a:p>
                      <a:pPr algn="ctr" latinLnBrk="1"/>
                      <a:r>
                        <a:rPr lang="cs-CZ" altLang="ko-KR" sz="1400" b="1" dirty="0" err="1">
                          <a:solidFill>
                            <a:schemeClr val="accent2"/>
                          </a:solidFill>
                          <a:latin typeface="+mn-lt"/>
                          <a:cs typeface="Arial" pitchFamily="34" charset="0"/>
                        </a:rPr>
                        <a:t>Repairs</a:t>
                      </a:r>
                      <a:endParaRPr lang="ko-KR" altLang="en-US" sz="1400" b="1" dirty="0">
                        <a:solidFill>
                          <a:schemeClr val="accent2"/>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extLst>
                  <a:ext uri="{0D108BD9-81ED-4DB2-BD59-A6C34878D82A}">
                    <a16:rowId xmlns:a16="http://schemas.microsoft.com/office/drawing/2014/main" val="2579962013"/>
                  </a:ext>
                </a:extLst>
              </a:tr>
              <a:tr h="70369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49985591"/>
                  </a:ext>
                </a:extLst>
              </a:tr>
              <a:tr h="189566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2800" b="1" dirty="0">
                        <a:solidFill>
                          <a:schemeClr val="bg1"/>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331642704"/>
                  </a:ext>
                </a:extLst>
              </a:tr>
              <a:tr h="55898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cs-CZ" altLang="ko-KR" sz="1100" dirty="0" err="1">
                          <a:solidFill>
                            <a:schemeClr val="accent2"/>
                          </a:solidFill>
                          <a:latin typeface="+mn-lt"/>
                          <a:cs typeface="Arial" pitchFamily="34" charset="0"/>
                        </a:rPr>
                        <a:t>Quick</a:t>
                      </a:r>
                      <a:r>
                        <a:rPr lang="cs-CZ" altLang="ko-KR" sz="1100" dirty="0">
                          <a:solidFill>
                            <a:schemeClr val="accent2"/>
                          </a:solidFill>
                          <a:latin typeface="+mn-lt"/>
                          <a:cs typeface="Arial" pitchFamily="34" charset="0"/>
                        </a:rPr>
                        <a:t> </a:t>
                      </a:r>
                      <a:r>
                        <a:rPr lang="cs-CZ" altLang="ko-KR" sz="1100" dirty="0" err="1">
                          <a:solidFill>
                            <a:schemeClr val="accent2"/>
                          </a:solidFill>
                          <a:latin typeface="+mn-lt"/>
                          <a:cs typeface="Arial" pitchFamily="34" charset="0"/>
                        </a:rPr>
                        <a:t>record</a:t>
                      </a:r>
                      <a:r>
                        <a:rPr lang="cs-CZ" altLang="ko-KR" sz="1100" dirty="0">
                          <a:solidFill>
                            <a:schemeClr val="accent2"/>
                          </a:solidFill>
                          <a:latin typeface="+mn-lt"/>
                          <a:cs typeface="Arial" pitchFamily="34" charset="0"/>
                        </a:rPr>
                        <a:t> </a:t>
                      </a:r>
                      <a:r>
                        <a:rPr lang="cs-CZ" altLang="ko-KR" sz="1100" dirty="0" err="1">
                          <a:solidFill>
                            <a:schemeClr val="accent2"/>
                          </a:solidFill>
                          <a:latin typeface="+mn-lt"/>
                          <a:cs typeface="Arial" pitchFamily="34" charset="0"/>
                        </a:rPr>
                        <a:t>of</a:t>
                      </a:r>
                      <a:r>
                        <a:rPr lang="cs-CZ" altLang="ko-KR" sz="1100" dirty="0">
                          <a:solidFill>
                            <a:schemeClr val="accent2"/>
                          </a:solidFill>
                          <a:latin typeface="+mn-lt"/>
                          <a:cs typeface="Arial" pitchFamily="34" charset="0"/>
                        </a:rPr>
                        <a:t> </a:t>
                      </a:r>
                      <a:r>
                        <a:rPr lang="cs-CZ" altLang="ko-KR" sz="1100" dirty="0" err="1">
                          <a:solidFill>
                            <a:schemeClr val="accent2"/>
                          </a:solidFill>
                          <a:latin typeface="+mn-lt"/>
                          <a:cs typeface="Arial" pitchFamily="34" charset="0"/>
                        </a:rPr>
                        <a:t>corrections</a:t>
                      </a:r>
                      <a:r>
                        <a:rPr lang="cs-CZ" altLang="ko-KR" sz="1100" dirty="0">
                          <a:solidFill>
                            <a:schemeClr val="accent2"/>
                          </a:solidFill>
                          <a:latin typeface="+mn-lt"/>
                          <a:cs typeface="Arial" pitchFamily="34" charset="0"/>
                        </a:rPr>
                        <a:t>, </a:t>
                      </a:r>
                      <a:r>
                        <a:rPr lang="cs-CZ" altLang="ko-KR" sz="1100" dirty="0" err="1">
                          <a:solidFill>
                            <a:schemeClr val="accent2"/>
                          </a:solidFill>
                          <a:latin typeface="+mn-lt"/>
                          <a:cs typeface="Arial" pitchFamily="34" charset="0"/>
                        </a:rPr>
                        <a:t>revisions</a:t>
                      </a:r>
                      <a:r>
                        <a:rPr lang="cs-CZ" altLang="ko-KR" sz="1100" dirty="0">
                          <a:solidFill>
                            <a:schemeClr val="accent2"/>
                          </a:solidFill>
                          <a:latin typeface="+mn-lt"/>
                          <a:cs typeface="Arial" pitchFamily="34" charset="0"/>
                        </a:rPr>
                        <a:t>, </a:t>
                      </a:r>
                      <a:r>
                        <a:rPr lang="cs-CZ" altLang="ko-KR" sz="1100" dirty="0" err="1">
                          <a:solidFill>
                            <a:schemeClr val="accent2"/>
                          </a:solidFill>
                          <a:latin typeface="+mn-lt"/>
                          <a:cs typeface="Arial" pitchFamily="34" charset="0"/>
                        </a:rPr>
                        <a:t>reports</a:t>
                      </a:r>
                      <a:r>
                        <a:rPr lang="cs-CZ" altLang="ko-KR" sz="1100" dirty="0">
                          <a:solidFill>
                            <a:schemeClr val="accent2"/>
                          </a:solidFill>
                          <a:latin typeface="+mn-lt"/>
                          <a:cs typeface="Arial" pitchFamily="34" charset="0"/>
                        </a:rPr>
                        <a:t> </a:t>
                      </a:r>
                      <a:r>
                        <a:rPr lang="cs-CZ" altLang="ko-KR" sz="1100" dirty="0" err="1">
                          <a:solidFill>
                            <a:schemeClr val="accent2"/>
                          </a:solidFill>
                          <a:latin typeface="+mn-lt"/>
                          <a:cs typeface="Arial" pitchFamily="34" charset="0"/>
                        </a:rPr>
                        <a:t>etc</a:t>
                      </a:r>
                      <a:r>
                        <a:rPr lang="cs-CZ" altLang="ko-KR" sz="1100" dirty="0">
                          <a:solidFill>
                            <a:schemeClr val="accent2"/>
                          </a:solidFill>
                          <a:latin typeface="+mn-lt"/>
                          <a:cs typeface="Arial" pitchFamily="34" charset="0"/>
                        </a:rPr>
                        <a:t>.</a:t>
                      </a:r>
                      <a:endParaRPr lang="ko-KR" altLang="en-US" sz="1100" dirty="0">
                        <a:solidFill>
                          <a:schemeClr val="accent2"/>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extLst>
                  <a:ext uri="{0D108BD9-81ED-4DB2-BD59-A6C34878D82A}">
                    <a16:rowId xmlns:a16="http://schemas.microsoft.com/office/drawing/2014/main" val="3703207608"/>
                  </a:ext>
                </a:extLst>
              </a:tr>
            </a:tbl>
          </a:graphicData>
        </a:graphic>
      </p:graphicFrame>
      <p:graphicFrame>
        <p:nvGraphicFramePr>
          <p:cNvPr id="14" name="Table 4">
            <a:extLst>
              <a:ext uri="{FF2B5EF4-FFF2-40B4-BE49-F238E27FC236}">
                <a16:creationId xmlns:a16="http://schemas.microsoft.com/office/drawing/2014/main" id="{438A5765-711A-46E9-B5D7-DD2BD5E03088}"/>
              </a:ext>
            </a:extLst>
          </p:cNvPr>
          <p:cNvGraphicFramePr>
            <a:graphicFrameLocks noGrp="1"/>
          </p:cNvGraphicFramePr>
          <p:nvPr>
            <p:extLst>
              <p:ext uri="{D42A27DB-BD31-4B8C-83A1-F6EECF244321}">
                <p14:modId xmlns:p14="http://schemas.microsoft.com/office/powerpoint/2010/main" val="1832029613"/>
              </p:ext>
            </p:extLst>
          </p:nvPr>
        </p:nvGraphicFramePr>
        <p:xfrm>
          <a:off x="6516216" y="1563638"/>
          <a:ext cx="1819465" cy="3500842"/>
        </p:xfrm>
        <a:graphic>
          <a:graphicData uri="http://schemas.openxmlformats.org/drawingml/2006/table">
            <a:tbl>
              <a:tblPr firstRow="1" bandRow="1">
                <a:tableStyleId>{5940675A-B579-460E-94D1-54222C63F5DA}</a:tableStyleId>
              </a:tblPr>
              <a:tblGrid>
                <a:gridCol w="1819465">
                  <a:extLst>
                    <a:ext uri="{9D8B030D-6E8A-4147-A177-3AD203B41FA5}">
                      <a16:colId xmlns:a16="http://schemas.microsoft.com/office/drawing/2014/main" val="2048238184"/>
                    </a:ext>
                  </a:extLst>
                </a:gridCol>
              </a:tblGrid>
              <a:tr h="307121">
                <a:tc>
                  <a:txBody>
                    <a:bodyPr/>
                    <a:lstStyle/>
                    <a:p>
                      <a:pPr algn="ctr" latinLnBrk="1"/>
                      <a:r>
                        <a:rPr lang="cs-CZ" altLang="ko-KR" sz="1400" b="1" dirty="0" err="1">
                          <a:solidFill>
                            <a:schemeClr val="accent2"/>
                          </a:solidFill>
                          <a:latin typeface="+mn-lt"/>
                          <a:cs typeface="Arial" pitchFamily="34" charset="0"/>
                        </a:rPr>
                        <a:t>Stock</a:t>
                      </a:r>
                      <a:endParaRPr lang="ko-KR" altLang="en-US" sz="1400" b="1" dirty="0">
                        <a:solidFill>
                          <a:schemeClr val="accent2"/>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extLst>
                  <a:ext uri="{0D108BD9-81ED-4DB2-BD59-A6C34878D82A}">
                    <a16:rowId xmlns:a16="http://schemas.microsoft.com/office/drawing/2014/main" val="2579962013"/>
                  </a:ext>
                </a:extLst>
              </a:tr>
              <a:tr h="70369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49985591"/>
                  </a:ext>
                </a:extLst>
              </a:tr>
              <a:tr h="189566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2800" b="1" dirty="0">
                        <a:solidFill>
                          <a:schemeClr val="bg1"/>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331642704"/>
                  </a:ext>
                </a:extLst>
              </a:tr>
              <a:tr h="55898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cs-CZ" altLang="ko-KR" sz="1100" dirty="0" err="1">
                          <a:solidFill>
                            <a:schemeClr val="accent2"/>
                          </a:solidFill>
                          <a:latin typeface="+mn-lt"/>
                          <a:cs typeface="Arial" pitchFamily="34" charset="0"/>
                        </a:rPr>
                        <a:t>Income</a:t>
                      </a:r>
                      <a:r>
                        <a:rPr lang="en-US" altLang="ko-KR" sz="1100" dirty="0">
                          <a:solidFill>
                            <a:schemeClr val="accent2"/>
                          </a:solidFill>
                          <a:latin typeface="+mn-lt"/>
                          <a:cs typeface="Arial" pitchFamily="34" charset="0"/>
                        </a:rPr>
                        <a:t>s, releases and transfers directly on your mobile.</a:t>
                      </a:r>
                      <a:endParaRPr lang="ko-KR" altLang="en-US" sz="1100" dirty="0">
                        <a:solidFill>
                          <a:schemeClr val="accent2"/>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extLst>
                  <a:ext uri="{0D108BD9-81ED-4DB2-BD59-A6C34878D82A}">
                    <a16:rowId xmlns:a16="http://schemas.microsoft.com/office/drawing/2014/main" val="3703207608"/>
                  </a:ext>
                </a:extLst>
              </a:tr>
            </a:tbl>
          </a:graphicData>
        </a:graphic>
      </p:graphicFrame>
      <p:pic>
        <p:nvPicPr>
          <p:cNvPr id="15" name="Obrázek 14" descr="C:\Delphi10_2_Tokyo\SmartPFX\Manual\Screenshot_2018-10-17-14-08-50-724.jpeg">
            <a:extLst>
              <a:ext uri="{FF2B5EF4-FFF2-40B4-BE49-F238E27FC236}">
                <a16:creationId xmlns:a16="http://schemas.microsoft.com/office/drawing/2014/main" id="{69900C88-891D-4EBE-9A5D-884F9C12F5F0}"/>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2664000" y="1914136"/>
            <a:ext cx="1693082" cy="2479924"/>
          </a:xfrm>
          <a:prstGeom prst="rect">
            <a:avLst/>
          </a:prstGeom>
          <a:noFill/>
          <a:ln>
            <a:solidFill>
              <a:schemeClr val="tx1"/>
            </a:solidFill>
          </a:ln>
        </p:spPr>
      </p:pic>
      <p:pic>
        <p:nvPicPr>
          <p:cNvPr id="16" name="Obrázek 15" descr="C:\Delphi10_2_Tokyo\SmartPFX\Manual\Screenshot_2018-10-16-09-04-16-698.jpeg">
            <a:extLst>
              <a:ext uri="{FF2B5EF4-FFF2-40B4-BE49-F238E27FC236}">
                <a16:creationId xmlns:a16="http://schemas.microsoft.com/office/drawing/2014/main" id="{672B6C84-08D3-4C8E-BFCC-35A7AE3D37DF}"/>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4608000" y="1914136"/>
            <a:ext cx="1715554" cy="2483502"/>
          </a:xfrm>
          <a:prstGeom prst="rect">
            <a:avLst/>
          </a:prstGeom>
          <a:noFill/>
          <a:ln>
            <a:solidFill>
              <a:schemeClr val="tx1"/>
            </a:solidFill>
          </a:ln>
        </p:spPr>
      </p:pic>
      <p:pic>
        <p:nvPicPr>
          <p:cNvPr id="17" name="Obrázek 16" descr="C:\Delphi10_2_Tokyo\SmartPFX\Manual\Screenshot_2018-10-14-12-49-06-673.jpeg">
            <a:extLst>
              <a:ext uri="{FF2B5EF4-FFF2-40B4-BE49-F238E27FC236}">
                <a16:creationId xmlns:a16="http://schemas.microsoft.com/office/drawing/2014/main" id="{796675C2-58A1-4B68-AF45-7F0639551B83}"/>
              </a:ext>
            </a:extLst>
          </p:cNvPr>
          <p:cNvPicPr/>
          <p:nvPr/>
        </p:nvPicPr>
        <p:blipFill>
          <a:blip r:embed="rId5" cstate="print">
            <a:extLst>
              <a:ext uri="{28A0092B-C50C-407E-A947-70E740481C1C}">
                <a14:useLocalDpi xmlns:a14="http://schemas.microsoft.com/office/drawing/2010/main"/>
              </a:ext>
            </a:extLst>
          </a:blip>
          <a:srcRect/>
          <a:stretch>
            <a:fillRect/>
          </a:stretch>
        </p:blipFill>
        <p:spPr bwMode="auto">
          <a:xfrm>
            <a:off x="6552000" y="1896382"/>
            <a:ext cx="1747457" cy="2497678"/>
          </a:xfrm>
          <a:prstGeom prst="rect">
            <a:avLst/>
          </a:prstGeom>
          <a:noFill/>
          <a:ln>
            <a:solidFill>
              <a:schemeClr val="tx1"/>
            </a:solidFill>
          </a:ln>
        </p:spPr>
      </p:pic>
      <p:pic>
        <p:nvPicPr>
          <p:cNvPr id="18" name="Obrázek 17">
            <a:extLst>
              <a:ext uri="{FF2B5EF4-FFF2-40B4-BE49-F238E27FC236}">
                <a16:creationId xmlns:a16="http://schemas.microsoft.com/office/drawing/2014/main" id="{302A5D03-238F-4B93-883E-FD2B797D5EA0}"/>
              </a:ext>
            </a:extLst>
          </p:cNvPr>
          <p:cNvPicPr/>
          <p:nvPr/>
        </p:nvPicPr>
        <p:blipFill>
          <a:blip r:embed="rId6" cstate="print">
            <a:clrChange>
              <a:clrFrom>
                <a:srgbClr val="FFFFFF"/>
              </a:clrFrom>
              <a:clrTo>
                <a:srgbClr val="FFFFFF">
                  <a:alpha val="0"/>
                </a:srgbClr>
              </a:clrTo>
            </a:clrChange>
            <a:duotone>
              <a:schemeClr val="accent4">
                <a:shade val="45000"/>
                <a:satMod val="135000"/>
              </a:schemeClr>
              <a:prstClr val="white"/>
            </a:duotone>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a:ext>
            </a:extLst>
          </a:blip>
          <a:stretch>
            <a:fillRect/>
          </a:stretch>
        </p:blipFill>
        <p:spPr>
          <a:xfrm>
            <a:off x="3321926" y="84421"/>
            <a:ext cx="2572147" cy="7738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729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lvl="0"/>
            <a:r>
              <a:rPr lang="en-US" altLang="ko-KR" dirty="0"/>
              <a:t>Quickly, elegantly and always at hand</a:t>
            </a:r>
            <a:r>
              <a:rPr lang="cs-CZ" altLang="ko-KR" dirty="0"/>
              <a:t>.</a:t>
            </a:r>
            <a:endParaRPr lang="en-US" altLang="ko-KR" dirty="0"/>
          </a:p>
        </p:txBody>
      </p:sp>
      <p:sp>
        <p:nvSpPr>
          <p:cNvPr id="10" name="TextBox 9"/>
          <p:cNvSpPr txBox="1"/>
          <p:nvPr/>
        </p:nvSpPr>
        <p:spPr>
          <a:xfrm>
            <a:off x="471945" y="1101973"/>
            <a:ext cx="8145530" cy="461665"/>
          </a:xfrm>
          <a:prstGeom prst="rect">
            <a:avLst/>
          </a:prstGeom>
          <a:noFill/>
        </p:spPr>
        <p:txBody>
          <a:bodyPr wrap="square" rtlCol="0">
            <a:spAutoFit/>
          </a:bodyPr>
          <a:lstStyle/>
          <a:p>
            <a:r>
              <a:rPr lang="en-US" altLang="ko-KR" sz="1200" dirty="0">
                <a:solidFill>
                  <a:schemeClr val="bg1"/>
                </a:solidFill>
                <a:cs typeface="Arial" pitchFamily="34" charset="0"/>
              </a:rPr>
              <a:t>Off-line application </a:t>
            </a:r>
            <a:r>
              <a:rPr lang="cs-CZ" altLang="ko-KR" sz="1200" dirty="0" err="1">
                <a:solidFill>
                  <a:schemeClr val="bg1"/>
                </a:solidFill>
                <a:cs typeface="Arial" pitchFamily="34" charset="0"/>
              </a:rPr>
              <a:t>is</a:t>
            </a:r>
            <a:r>
              <a:rPr lang="en-US" altLang="ko-KR" sz="1200" dirty="0">
                <a:solidFill>
                  <a:schemeClr val="bg1"/>
                </a:solidFill>
                <a:cs typeface="Arial" pitchFamily="34" charset="0"/>
              </a:rPr>
              <a:t> chosen by businesses when Wi-Fi coverage is not perfect, or when there is no signal at all in a business.</a:t>
            </a:r>
          </a:p>
        </p:txBody>
      </p:sp>
      <p:pic>
        <p:nvPicPr>
          <p:cNvPr id="19" name="Obrázek 18">
            <a:extLst>
              <a:ext uri="{FF2B5EF4-FFF2-40B4-BE49-F238E27FC236}">
                <a16:creationId xmlns:a16="http://schemas.microsoft.com/office/drawing/2014/main" id="{57FA9452-C85B-4B4D-A332-857139286142}"/>
              </a:ext>
            </a:extLst>
          </p:cNvPr>
          <p:cNvPicPr/>
          <p:nvPr/>
        </p:nvPicPr>
        <p:blipFill>
          <a:blip r:embed="rId2" cstate="print">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3337682" y="17800"/>
            <a:ext cx="2540635" cy="879475"/>
          </a:xfrm>
          <a:prstGeom prst="rect">
            <a:avLst/>
          </a:prstGeom>
          <a:ln>
            <a:noFill/>
          </a:ln>
          <a:effectLst>
            <a:outerShdw blurRad="292100" dist="139700" dir="2700000" algn="tl" rotWithShape="0">
              <a:srgbClr val="333333">
                <a:alpha val="65000"/>
              </a:srgbClr>
            </a:outerShdw>
          </a:effectLst>
        </p:spPr>
      </p:pic>
      <p:pic>
        <p:nvPicPr>
          <p:cNvPr id="20" name="Obrázek 19">
            <a:extLst>
              <a:ext uri="{FF2B5EF4-FFF2-40B4-BE49-F238E27FC236}">
                <a16:creationId xmlns:a16="http://schemas.microsoft.com/office/drawing/2014/main" id="{84B3E0D9-958B-485F-A123-7B29D3ECB421}"/>
              </a:ext>
            </a:extLst>
          </p:cNvPr>
          <p:cNvPicPr/>
          <p:nvPr/>
        </p:nvPicPr>
        <p:blipFill>
          <a:blip r:embed="rId4"/>
          <a:stretch>
            <a:fillRect/>
          </a:stretch>
        </p:blipFill>
        <p:spPr>
          <a:xfrm>
            <a:off x="1547664" y="1644131"/>
            <a:ext cx="2402840" cy="324929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1" name="Obrázek 20">
            <a:extLst>
              <a:ext uri="{FF2B5EF4-FFF2-40B4-BE49-F238E27FC236}">
                <a16:creationId xmlns:a16="http://schemas.microsoft.com/office/drawing/2014/main" id="{BFF956F7-B611-45F9-BD0E-338A2EA992F2}"/>
              </a:ext>
            </a:extLst>
          </p:cNvPr>
          <p:cNvPicPr/>
          <p:nvPr/>
        </p:nvPicPr>
        <p:blipFill>
          <a:blip r:embed="rId5"/>
          <a:stretch>
            <a:fillRect/>
          </a:stretch>
        </p:blipFill>
        <p:spPr>
          <a:xfrm>
            <a:off x="4733764" y="1638415"/>
            <a:ext cx="2411730" cy="32607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 name="Obrázek 1">
            <a:extLst>
              <a:ext uri="{FF2B5EF4-FFF2-40B4-BE49-F238E27FC236}">
                <a16:creationId xmlns:a16="http://schemas.microsoft.com/office/drawing/2014/main" id="{7CDECF6D-D686-4E29-A510-A9DD42B0C9C8}"/>
              </a:ext>
            </a:extLst>
          </p:cNvPr>
          <p:cNvPicPr>
            <a:picLocks noChangeAspect="1"/>
          </p:cNvPicPr>
          <p:nvPr/>
        </p:nvPicPr>
        <p:blipFill>
          <a:blip r:embed="rId6"/>
          <a:stretch>
            <a:fillRect/>
          </a:stretch>
        </p:blipFill>
        <p:spPr>
          <a:xfrm>
            <a:off x="1619672" y="1851670"/>
            <a:ext cx="2263494" cy="2788547"/>
          </a:xfrm>
          <a:prstGeom prst="rect">
            <a:avLst/>
          </a:prstGeom>
        </p:spPr>
      </p:pic>
      <p:pic>
        <p:nvPicPr>
          <p:cNvPr id="4" name="Obrázek 3">
            <a:extLst>
              <a:ext uri="{FF2B5EF4-FFF2-40B4-BE49-F238E27FC236}">
                <a16:creationId xmlns:a16="http://schemas.microsoft.com/office/drawing/2014/main" id="{9FFB1BD6-DCA0-4A65-8D21-EA95FCD36783}"/>
              </a:ext>
            </a:extLst>
          </p:cNvPr>
          <p:cNvPicPr>
            <a:picLocks noChangeAspect="1"/>
          </p:cNvPicPr>
          <p:nvPr/>
        </p:nvPicPr>
        <p:blipFill>
          <a:blip r:embed="rId7"/>
          <a:stretch>
            <a:fillRect/>
          </a:stretch>
        </p:blipFill>
        <p:spPr>
          <a:xfrm>
            <a:off x="4815678" y="1852549"/>
            <a:ext cx="2247901" cy="2752015"/>
          </a:xfrm>
          <a:prstGeom prst="rect">
            <a:avLst/>
          </a:prstGeom>
        </p:spPr>
      </p:pic>
    </p:spTree>
    <p:extLst>
      <p:ext uri="{BB962C8B-B14F-4D97-AF65-F5344CB8AC3E}">
        <p14:creationId xmlns:p14="http://schemas.microsoft.com/office/powerpoint/2010/main" val="15922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ver and End Slide Master">
  <a:themeElements>
    <a:clrScheme name="ALLPPT-COLOR-A24">
      <a:dk1>
        <a:sysClr val="windowText" lastClr="000000"/>
      </a:dk1>
      <a:lt1>
        <a:sysClr val="window" lastClr="FFFFFF"/>
      </a:lt1>
      <a:dk2>
        <a:srgbClr val="1F497D"/>
      </a:dk2>
      <a:lt2>
        <a:srgbClr val="EEECE1"/>
      </a:lt2>
      <a:accent1>
        <a:srgbClr val="57A7BD"/>
      </a:accent1>
      <a:accent2>
        <a:srgbClr val="69B6CC"/>
      </a:accent2>
      <a:accent3>
        <a:srgbClr val="57A7BD"/>
      </a:accent3>
      <a:accent4>
        <a:srgbClr val="69B6CC"/>
      </a:accent4>
      <a:accent5>
        <a:srgbClr val="57A7BD"/>
      </a:accent5>
      <a:accent6>
        <a:srgbClr val="69B6CC"/>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4">
      <a:dk1>
        <a:sysClr val="windowText" lastClr="000000"/>
      </a:dk1>
      <a:lt1>
        <a:sysClr val="window" lastClr="FFFFFF"/>
      </a:lt1>
      <a:dk2>
        <a:srgbClr val="1F497D"/>
      </a:dk2>
      <a:lt2>
        <a:srgbClr val="EEECE1"/>
      </a:lt2>
      <a:accent1>
        <a:srgbClr val="57A7BD"/>
      </a:accent1>
      <a:accent2>
        <a:srgbClr val="69B6CC"/>
      </a:accent2>
      <a:accent3>
        <a:srgbClr val="57A7BD"/>
      </a:accent3>
      <a:accent4>
        <a:srgbClr val="69B6CC"/>
      </a:accent4>
      <a:accent5>
        <a:srgbClr val="57A7BD"/>
      </a:accent5>
      <a:accent6>
        <a:srgbClr val="69B6CC"/>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4">
      <a:dk1>
        <a:sysClr val="windowText" lastClr="000000"/>
      </a:dk1>
      <a:lt1>
        <a:sysClr val="window" lastClr="FFFFFF"/>
      </a:lt1>
      <a:dk2>
        <a:srgbClr val="1F497D"/>
      </a:dk2>
      <a:lt2>
        <a:srgbClr val="EEECE1"/>
      </a:lt2>
      <a:accent1>
        <a:srgbClr val="57A7BD"/>
      </a:accent1>
      <a:accent2>
        <a:srgbClr val="69B6CC"/>
      </a:accent2>
      <a:accent3>
        <a:srgbClr val="57A7BD"/>
      </a:accent3>
      <a:accent4>
        <a:srgbClr val="69B6CC"/>
      </a:accent4>
      <a:accent5>
        <a:srgbClr val="57A7BD"/>
      </a:accent5>
      <a:accent6>
        <a:srgbClr val="69B6CC"/>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4170</TotalTime>
  <Words>2594</Words>
  <Application>Microsoft Office PowerPoint</Application>
  <PresentationFormat>Předvádění na obrazovce (16:9)</PresentationFormat>
  <Paragraphs>274</Paragraphs>
  <Slides>34</Slides>
  <Notes>0</Notes>
  <HiddenSlides>0</HiddenSlides>
  <MMClips>0</MMClips>
  <ScaleCrop>false</ScaleCrop>
  <HeadingPairs>
    <vt:vector size="6" baseType="variant">
      <vt:variant>
        <vt:lpstr>Použitá písma</vt:lpstr>
      </vt:variant>
      <vt:variant>
        <vt:i4>3</vt:i4>
      </vt:variant>
      <vt:variant>
        <vt:lpstr>Motiv</vt:lpstr>
      </vt:variant>
      <vt:variant>
        <vt:i4>3</vt:i4>
      </vt:variant>
      <vt:variant>
        <vt:lpstr>Nadpisy snímků</vt:lpstr>
      </vt:variant>
      <vt:variant>
        <vt:i4>34</vt:i4>
      </vt:variant>
    </vt:vector>
  </HeadingPairs>
  <TitlesOfParts>
    <vt:vector size="40" baseType="lpstr">
      <vt:lpstr>맑은 고딕</vt:lpstr>
      <vt:lpstr>Arial</vt:lpstr>
      <vt:lpstr>Cambria Math</vt:lpstr>
      <vt:lpstr>Cover and End Slide Master</vt:lpstr>
      <vt:lpstr>Contents Slide Master</vt:lpstr>
      <vt:lpstr>Section Break Slide Master</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Kostelný Václav</dc:creator>
  <cp:lastModifiedBy>Václav Kost</cp:lastModifiedBy>
  <cp:revision>302</cp:revision>
  <dcterms:created xsi:type="dcterms:W3CDTF">2016-12-05T23:26:54Z</dcterms:created>
  <dcterms:modified xsi:type="dcterms:W3CDTF">2019-09-11T20:44:08Z</dcterms:modified>
</cp:coreProperties>
</file>